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80" r:id="rId6"/>
  </p:sldMasterIdLst>
  <p:notesMasterIdLst>
    <p:notesMasterId r:id="rId37"/>
  </p:notesMasterIdLst>
  <p:sldIdLst>
    <p:sldId id="393" r:id="rId7"/>
    <p:sldId id="460" r:id="rId8"/>
    <p:sldId id="541" r:id="rId9"/>
    <p:sldId id="443" r:id="rId10"/>
    <p:sldId id="499" r:id="rId11"/>
    <p:sldId id="514" r:id="rId12"/>
    <p:sldId id="557" r:id="rId13"/>
    <p:sldId id="516" r:id="rId14"/>
    <p:sldId id="542" r:id="rId15"/>
    <p:sldId id="559" r:id="rId16"/>
    <p:sldId id="546" r:id="rId17"/>
    <p:sldId id="543" r:id="rId18"/>
    <p:sldId id="533" r:id="rId19"/>
    <p:sldId id="544" r:id="rId20"/>
    <p:sldId id="545" r:id="rId21"/>
    <p:sldId id="547" r:id="rId22"/>
    <p:sldId id="548" r:id="rId23"/>
    <p:sldId id="549" r:id="rId24"/>
    <p:sldId id="550" r:id="rId25"/>
    <p:sldId id="551" r:id="rId26"/>
    <p:sldId id="552" r:id="rId27"/>
    <p:sldId id="553" r:id="rId28"/>
    <p:sldId id="563" r:id="rId29"/>
    <p:sldId id="558" r:id="rId30"/>
    <p:sldId id="556" r:id="rId31"/>
    <p:sldId id="483" r:id="rId32"/>
    <p:sldId id="521" r:id="rId33"/>
    <p:sldId id="561" r:id="rId34"/>
    <p:sldId id="562" r:id="rId35"/>
    <p:sldId id="263" r:id="rId36"/>
  </p:sldIdLst>
  <p:sldSz cx="9144000" cy="5143500" type="screen16x9"/>
  <p:notesSz cx="6669088" cy="9926638"/>
  <p:defaultText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lides" id="{B73B76F8-B5E7-48F4-B94E-9B486B56859C}">
          <p14:sldIdLst>
            <p14:sldId id="393"/>
            <p14:sldId id="460"/>
            <p14:sldId id="541"/>
            <p14:sldId id="443"/>
            <p14:sldId id="499"/>
            <p14:sldId id="514"/>
            <p14:sldId id="557"/>
            <p14:sldId id="516"/>
            <p14:sldId id="542"/>
            <p14:sldId id="559"/>
            <p14:sldId id="546"/>
            <p14:sldId id="543"/>
            <p14:sldId id="533"/>
            <p14:sldId id="544"/>
            <p14:sldId id="545"/>
            <p14:sldId id="547"/>
            <p14:sldId id="548"/>
            <p14:sldId id="549"/>
            <p14:sldId id="550"/>
            <p14:sldId id="551"/>
            <p14:sldId id="552"/>
            <p14:sldId id="553"/>
            <p14:sldId id="563"/>
            <p14:sldId id="558"/>
            <p14:sldId id="556"/>
            <p14:sldId id="483"/>
            <p14:sldId id="521"/>
            <p14:sldId id="561"/>
            <p14:sldId id="562"/>
            <p14:sldId id="263"/>
          </p14:sldIdLst>
        </p14:section>
        <p14:section name="TOC" id="{493FE9B4-1AF5-4281-A4D3-375046D4579B}">
          <p14:sldIdLst/>
        </p14:section>
        <p14:section name="HOOFDSTUK-slides" id="{A41FA274-6052-4ACE-A375-C2D1F12F9EF4}">
          <p14:sldIdLst/>
        </p14:section>
        <p14:section name="INHOUDELIJKE slides" id="{C28983F9-E109-4B47-8443-2895F992B46E}">
          <p14:sldIdLst/>
        </p14:section>
        <p14:section name="EIND-slides" id="{74F0C4B1-920C-4872-AF40-D263583FEE2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metsu" initials="p" lastIdx="1" clrIdx="0"/>
  <p:cmAuthor id="2" name="Ragnar Van Acker" initials="RVA" lastIdx="26" clrIdx="1">
    <p:extLst>
      <p:ext uri="{19B8F6BF-5375-455C-9EA6-DF929625EA0E}">
        <p15:presenceInfo xmlns:p15="http://schemas.microsoft.com/office/powerpoint/2012/main" userId="S::Ragnar.VanAcker@gezondleven.be::504b9a67-d030-4e05-aaa3-c2de365dfc0d" providerId="AD"/>
      </p:ext>
    </p:extLst>
  </p:cmAuthor>
  <p:cmAuthor id="3" name="Annelies" initials="A" lastIdx="16" clrIdx="2">
    <p:extLst>
      <p:ext uri="{19B8F6BF-5375-455C-9EA6-DF929625EA0E}">
        <p15:presenceInfo xmlns:p15="http://schemas.microsoft.com/office/powerpoint/2012/main" userId="S::Annelies.Vandenberghe@gezondleven.be::ad1aee73-ab11-4f06-bb46-0c9edf5c2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291"/>
    <a:srgbClr val="2C2A29"/>
    <a:srgbClr val="F7AC4B"/>
    <a:srgbClr val="F08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C3A49-4375-4E5D-8A8A-BFA40E931776}" v="16" dt="2024-01-11T09:35:16.243"/>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9" autoAdjust="0"/>
    <p:restoredTop sz="76209" autoAdjust="0"/>
  </p:normalViewPr>
  <p:slideViewPr>
    <p:cSldViewPr snapToGrid="0">
      <p:cViewPr varScale="1">
        <p:scale>
          <a:sx n="111" d="100"/>
          <a:sy n="111" d="100"/>
        </p:scale>
        <p:origin x="1584" y="102"/>
      </p:cViewPr>
      <p:guideLst>
        <p:guide orient="horz" pos="1620"/>
        <p:guide pos="2880"/>
      </p:guideLst>
    </p:cSldViewPr>
  </p:slideViewPr>
  <p:notesTextViewPr>
    <p:cViewPr>
      <p:scale>
        <a:sx n="1" d="1"/>
        <a:sy n="1" d="1"/>
      </p:scale>
      <p:origin x="0" y="0"/>
    </p:cViewPr>
  </p:notesTextViewPr>
  <p:notesViewPr>
    <p:cSldViewPr snapToGrid="0">
      <p:cViewPr varScale="1">
        <p:scale>
          <a:sx n="58" d="100"/>
          <a:sy n="58" d="100"/>
        </p:scale>
        <p:origin x="335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n Bernaerts" userId="d760e0cf-9dfd-4958-91ba-866f5c9e3c99" providerId="ADAL" clId="{C99C3A49-4375-4E5D-8A8A-BFA40E931776}"/>
    <pc:docChg chg="undo redo custSel addSld delSld modSld sldOrd modSection">
      <pc:chgData name="Jolien Bernaerts" userId="d760e0cf-9dfd-4958-91ba-866f5c9e3c99" providerId="ADAL" clId="{C99C3A49-4375-4E5D-8A8A-BFA40E931776}" dt="2024-01-11T09:38:22.174" v="975" actId="47"/>
      <pc:docMkLst>
        <pc:docMk/>
      </pc:docMkLst>
      <pc:sldChg chg="addSp delSp modSp del mod">
        <pc:chgData name="Jolien Bernaerts" userId="d760e0cf-9dfd-4958-91ba-866f5c9e3c99" providerId="ADAL" clId="{C99C3A49-4375-4E5D-8A8A-BFA40E931776}" dt="2024-01-11T09:35:42.378" v="926" actId="47"/>
        <pc:sldMkLst>
          <pc:docMk/>
          <pc:sldMk cId="411441277" sldId="260"/>
        </pc:sldMkLst>
        <pc:spChg chg="mod">
          <ac:chgData name="Jolien Bernaerts" userId="d760e0cf-9dfd-4958-91ba-866f5c9e3c99" providerId="ADAL" clId="{C99C3A49-4375-4E5D-8A8A-BFA40E931776}" dt="2024-01-11T09:27:34.386" v="736" actId="27636"/>
          <ac:spMkLst>
            <pc:docMk/>
            <pc:sldMk cId="411441277" sldId="260"/>
            <ac:spMk id="10" creationId="{63EE0C51-1BAC-245C-1FE8-3F62406A5587}"/>
          </ac:spMkLst>
        </pc:spChg>
        <pc:graphicFrameChg chg="add del mod">
          <ac:chgData name="Jolien Bernaerts" userId="d760e0cf-9dfd-4958-91ba-866f5c9e3c99" providerId="ADAL" clId="{C99C3A49-4375-4E5D-8A8A-BFA40E931776}" dt="2024-01-11T09:28:29.796" v="757" actId="478"/>
          <ac:graphicFrameMkLst>
            <pc:docMk/>
            <pc:sldMk cId="411441277" sldId="260"/>
            <ac:graphicFrameMk id="3" creationId="{8634F11A-F468-2171-1629-0297D11E251C}"/>
          </ac:graphicFrameMkLst>
        </pc:graphicFrameChg>
      </pc:sldChg>
      <pc:sldChg chg="addSp modSp mod modNotesTx">
        <pc:chgData name="Jolien Bernaerts" userId="d760e0cf-9dfd-4958-91ba-866f5c9e3c99" providerId="ADAL" clId="{C99C3A49-4375-4E5D-8A8A-BFA40E931776}" dt="2024-01-11T09:27:05.582" v="735" actId="20577"/>
        <pc:sldMkLst>
          <pc:docMk/>
          <pc:sldMk cId="4133452542" sldId="521"/>
        </pc:sldMkLst>
        <pc:spChg chg="add mod">
          <ac:chgData name="Jolien Bernaerts" userId="d760e0cf-9dfd-4958-91ba-866f5c9e3c99" providerId="ADAL" clId="{C99C3A49-4375-4E5D-8A8A-BFA40E931776}" dt="2024-01-11T09:12:41.369" v="407" actId="1038"/>
          <ac:spMkLst>
            <pc:docMk/>
            <pc:sldMk cId="4133452542" sldId="521"/>
            <ac:spMk id="2" creationId="{F57C4BD8-8401-6D03-080A-056E3819A08A}"/>
          </ac:spMkLst>
        </pc:spChg>
        <pc:spChg chg="mod">
          <ac:chgData name="Jolien Bernaerts" userId="d760e0cf-9dfd-4958-91ba-866f5c9e3c99" providerId="ADAL" clId="{C99C3A49-4375-4E5D-8A8A-BFA40E931776}" dt="2024-01-11T09:12:45.732" v="409" actId="20577"/>
          <ac:spMkLst>
            <pc:docMk/>
            <pc:sldMk cId="4133452542" sldId="521"/>
            <ac:spMk id="4" creationId="{2A047056-1EBE-4596-A6DC-EE11A5112EB1}"/>
          </ac:spMkLst>
        </pc:spChg>
        <pc:spChg chg="mod">
          <ac:chgData name="Jolien Bernaerts" userId="d760e0cf-9dfd-4958-91ba-866f5c9e3c99" providerId="ADAL" clId="{C99C3A49-4375-4E5D-8A8A-BFA40E931776}" dt="2024-01-11T09:10:20.838" v="360" actId="6549"/>
          <ac:spMkLst>
            <pc:docMk/>
            <pc:sldMk cId="4133452542" sldId="521"/>
            <ac:spMk id="6" creationId="{1395FD49-F9AB-CFEE-E56D-DC53AFD1CB20}"/>
          </ac:spMkLst>
        </pc:spChg>
      </pc:sldChg>
      <pc:sldChg chg="modSp mod">
        <pc:chgData name="Jolien Bernaerts" userId="d760e0cf-9dfd-4958-91ba-866f5c9e3c99" providerId="ADAL" clId="{C99C3A49-4375-4E5D-8A8A-BFA40E931776}" dt="2024-01-11T08:43:05.913" v="13" actId="20577"/>
        <pc:sldMkLst>
          <pc:docMk/>
          <pc:sldMk cId="2961315990" sldId="547"/>
        </pc:sldMkLst>
        <pc:spChg chg="mod">
          <ac:chgData name="Jolien Bernaerts" userId="d760e0cf-9dfd-4958-91ba-866f5c9e3c99" providerId="ADAL" clId="{C99C3A49-4375-4E5D-8A8A-BFA40E931776}" dt="2024-01-11T08:43:05.913" v="13" actId="20577"/>
          <ac:spMkLst>
            <pc:docMk/>
            <pc:sldMk cId="2961315990" sldId="547"/>
            <ac:spMk id="4" creationId="{2A047056-1EBE-4596-A6DC-EE11A5112EB1}"/>
          </ac:spMkLst>
        </pc:spChg>
      </pc:sldChg>
      <pc:sldChg chg="del">
        <pc:chgData name="Jolien Bernaerts" userId="d760e0cf-9dfd-4958-91ba-866f5c9e3c99" providerId="ADAL" clId="{C99C3A49-4375-4E5D-8A8A-BFA40E931776}" dt="2024-01-11T09:36:26.585" v="936" actId="47"/>
        <pc:sldMkLst>
          <pc:docMk/>
          <pc:sldMk cId="381218104" sldId="554"/>
        </pc:sldMkLst>
      </pc:sldChg>
      <pc:sldChg chg="modSp new del mod ord">
        <pc:chgData name="Jolien Bernaerts" userId="d760e0cf-9dfd-4958-91ba-866f5c9e3c99" providerId="ADAL" clId="{C99C3A49-4375-4E5D-8A8A-BFA40E931776}" dt="2024-01-11T09:08:12.018" v="228" actId="47"/>
        <pc:sldMkLst>
          <pc:docMk/>
          <pc:sldMk cId="356247056" sldId="560"/>
        </pc:sldMkLst>
        <pc:spChg chg="mod">
          <ac:chgData name="Jolien Bernaerts" userId="d760e0cf-9dfd-4958-91ba-866f5c9e3c99" providerId="ADAL" clId="{C99C3A49-4375-4E5D-8A8A-BFA40E931776}" dt="2024-01-11T09:05:58.979" v="83" actId="20577"/>
          <ac:spMkLst>
            <pc:docMk/>
            <pc:sldMk cId="356247056" sldId="560"/>
            <ac:spMk id="2" creationId="{AA82AAAB-0C05-9841-CA06-8DB7D7F5FB18}"/>
          </ac:spMkLst>
        </pc:spChg>
        <pc:spChg chg="mod">
          <ac:chgData name="Jolien Bernaerts" userId="d760e0cf-9dfd-4958-91ba-866f5c9e3c99" providerId="ADAL" clId="{C99C3A49-4375-4E5D-8A8A-BFA40E931776}" dt="2024-01-11T09:06:56.085" v="203" actId="21"/>
          <ac:spMkLst>
            <pc:docMk/>
            <pc:sldMk cId="356247056" sldId="560"/>
            <ac:spMk id="4" creationId="{5B317928-AD48-4E3E-B9EB-CF3E6BC2879F}"/>
          </ac:spMkLst>
        </pc:spChg>
      </pc:sldChg>
      <pc:sldChg chg="modSp add mod">
        <pc:chgData name="Jolien Bernaerts" userId="d760e0cf-9dfd-4958-91ba-866f5c9e3c99" providerId="ADAL" clId="{C99C3A49-4375-4E5D-8A8A-BFA40E931776}" dt="2024-01-11T09:24:55.609" v="614" actId="20577"/>
        <pc:sldMkLst>
          <pc:docMk/>
          <pc:sldMk cId="1351230351" sldId="561"/>
        </pc:sldMkLst>
        <pc:spChg chg="mod">
          <ac:chgData name="Jolien Bernaerts" userId="d760e0cf-9dfd-4958-91ba-866f5c9e3c99" providerId="ADAL" clId="{C99C3A49-4375-4E5D-8A8A-BFA40E931776}" dt="2024-01-11T09:24:55.609" v="614" actId="20577"/>
          <ac:spMkLst>
            <pc:docMk/>
            <pc:sldMk cId="1351230351" sldId="561"/>
            <ac:spMk id="4" creationId="{2A047056-1EBE-4596-A6DC-EE11A5112EB1}"/>
          </ac:spMkLst>
        </pc:spChg>
        <pc:spChg chg="mod">
          <ac:chgData name="Jolien Bernaerts" userId="d760e0cf-9dfd-4958-91ba-866f5c9e3c99" providerId="ADAL" clId="{C99C3A49-4375-4E5D-8A8A-BFA40E931776}" dt="2024-01-11T09:21:06.211" v="464" actId="20577"/>
          <ac:spMkLst>
            <pc:docMk/>
            <pc:sldMk cId="1351230351" sldId="561"/>
            <ac:spMk id="6" creationId="{1395FD49-F9AB-CFEE-E56D-DC53AFD1CB20}"/>
          </ac:spMkLst>
        </pc:spChg>
      </pc:sldChg>
      <pc:sldChg chg="add del">
        <pc:chgData name="Jolien Bernaerts" userId="d760e0cf-9dfd-4958-91ba-866f5c9e3c99" providerId="ADAL" clId="{C99C3A49-4375-4E5D-8A8A-BFA40E931776}" dt="2024-01-11T09:09:00.428" v="235" actId="47"/>
        <pc:sldMkLst>
          <pc:docMk/>
          <pc:sldMk cId="857965036" sldId="562"/>
        </pc:sldMkLst>
      </pc:sldChg>
      <pc:sldChg chg="modSp add mod">
        <pc:chgData name="Jolien Bernaerts" userId="d760e0cf-9dfd-4958-91ba-866f5c9e3c99" providerId="ADAL" clId="{C99C3A49-4375-4E5D-8A8A-BFA40E931776}" dt="2024-01-11T09:26:02.106" v="661" actId="20577"/>
        <pc:sldMkLst>
          <pc:docMk/>
          <pc:sldMk cId="944874946" sldId="562"/>
        </pc:sldMkLst>
        <pc:spChg chg="mod">
          <ac:chgData name="Jolien Bernaerts" userId="d760e0cf-9dfd-4958-91ba-866f5c9e3c99" providerId="ADAL" clId="{C99C3A49-4375-4E5D-8A8A-BFA40E931776}" dt="2024-01-11T09:26:02.106" v="661" actId="20577"/>
          <ac:spMkLst>
            <pc:docMk/>
            <pc:sldMk cId="944874946" sldId="562"/>
            <ac:spMk id="4" creationId="{2A047056-1EBE-4596-A6DC-EE11A5112EB1}"/>
          </ac:spMkLst>
        </pc:spChg>
      </pc:sldChg>
      <pc:sldChg chg="addSp modSp add mod">
        <pc:chgData name="Jolien Bernaerts" userId="d760e0cf-9dfd-4958-91ba-866f5c9e3c99" providerId="ADAL" clId="{C99C3A49-4375-4E5D-8A8A-BFA40E931776}" dt="2024-01-11T09:36:17.239" v="935" actId="20577"/>
        <pc:sldMkLst>
          <pc:docMk/>
          <pc:sldMk cId="3606007612" sldId="563"/>
        </pc:sldMkLst>
        <pc:spChg chg="mod">
          <ac:chgData name="Jolien Bernaerts" userId="d760e0cf-9dfd-4958-91ba-866f5c9e3c99" providerId="ADAL" clId="{C99C3A49-4375-4E5D-8A8A-BFA40E931776}" dt="2024-01-11T09:32:15.162" v="878" actId="20577"/>
          <ac:spMkLst>
            <pc:docMk/>
            <pc:sldMk cId="3606007612" sldId="563"/>
            <ac:spMk id="4" creationId="{2A047056-1EBE-4596-A6DC-EE11A5112EB1}"/>
          </ac:spMkLst>
        </pc:spChg>
        <pc:graphicFrameChg chg="add mod modGraphic">
          <ac:chgData name="Jolien Bernaerts" userId="d760e0cf-9dfd-4958-91ba-866f5c9e3c99" providerId="ADAL" clId="{C99C3A49-4375-4E5D-8A8A-BFA40E931776}" dt="2024-01-11T09:36:17.239" v="935" actId="20577"/>
          <ac:graphicFrameMkLst>
            <pc:docMk/>
            <pc:sldMk cId="3606007612" sldId="563"/>
            <ac:graphicFrameMk id="2" creationId="{50AB3918-AF15-51E3-E504-171D6192E0E4}"/>
          </ac:graphicFrameMkLst>
        </pc:graphicFrameChg>
      </pc:sldChg>
      <pc:sldChg chg="modSp add del mod ord">
        <pc:chgData name="Jolien Bernaerts" userId="d760e0cf-9dfd-4958-91ba-866f5c9e3c99" providerId="ADAL" clId="{C99C3A49-4375-4E5D-8A8A-BFA40E931776}" dt="2024-01-11T09:38:22.174" v="975" actId="47"/>
        <pc:sldMkLst>
          <pc:docMk/>
          <pc:sldMk cId="2927766963" sldId="564"/>
        </pc:sldMkLst>
        <pc:spChg chg="mod">
          <ac:chgData name="Jolien Bernaerts" userId="d760e0cf-9dfd-4958-91ba-866f5c9e3c99" providerId="ADAL" clId="{C99C3A49-4375-4E5D-8A8A-BFA40E931776}" dt="2024-01-11T09:37:11.078" v="940"/>
          <ac:spMkLst>
            <pc:docMk/>
            <pc:sldMk cId="2927766963" sldId="564"/>
            <ac:spMk id="8" creationId="{74D0CBC5-4051-FED2-1DE2-D3D99F167F81}"/>
          </ac:spMkLst>
        </pc:spChg>
        <pc:graphicFrameChg chg="mod modGraphic">
          <ac:chgData name="Jolien Bernaerts" userId="d760e0cf-9dfd-4958-91ba-866f5c9e3c99" providerId="ADAL" clId="{C99C3A49-4375-4E5D-8A8A-BFA40E931776}" dt="2024-01-11T09:38:19.835" v="974" actId="14100"/>
          <ac:graphicFrameMkLst>
            <pc:docMk/>
            <pc:sldMk cId="2927766963" sldId="564"/>
            <ac:graphicFrameMk id="2" creationId="{50AB3918-AF15-51E3-E504-171D6192E0E4}"/>
          </ac:graphicFrameMkLst>
        </pc:graphicFrameChg>
      </pc:sldChg>
      <pc:sldMasterChg chg="delSldLayout">
        <pc:chgData name="Jolien Bernaerts" userId="d760e0cf-9dfd-4958-91ba-866f5c9e3c99" providerId="ADAL" clId="{C99C3A49-4375-4E5D-8A8A-BFA40E931776}" dt="2024-01-11T09:35:42.378" v="926" actId="47"/>
        <pc:sldMasterMkLst>
          <pc:docMk/>
          <pc:sldMasterMk cId="3194619877" sldId="2147483674"/>
        </pc:sldMasterMkLst>
        <pc:sldLayoutChg chg="del">
          <pc:chgData name="Jolien Bernaerts" userId="d760e0cf-9dfd-4958-91ba-866f5c9e3c99" providerId="ADAL" clId="{C99C3A49-4375-4E5D-8A8A-BFA40E931776}" dt="2024-01-11T09:35:42.378" v="926" actId="47"/>
          <pc:sldLayoutMkLst>
            <pc:docMk/>
            <pc:sldMasterMk cId="3194619877" sldId="2147483674"/>
            <pc:sldLayoutMk cId="3935963859"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47FD74A-D8FE-459D-BA10-364B37797DD2}" type="datetimeFigureOut">
              <a:rPr lang="nl-BE" smtClean="0"/>
              <a:t>11/01/2024</a:t>
            </a:fld>
            <a:endParaRPr lang="nl-BE"/>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42FDF90-6B46-46C0-8AB4-041CCF167BB1}" type="slidenum">
              <a:rPr lang="nl-BE" smtClean="0"/>
              <a:t>‹nr.›</a:t>
            </a:fld>
            <a:endParaRPr lang="nl-BE"/>
          </a:p>
        </p:txBody>
      </p:sp>
    </p:spTree>
    <p:extLst>
      <p:ext uri="{BB962C8B-B14F-4D97-AF65-F5344CB8AC3E}">
        <p14:creationId xmlns:p14="http://schemas.microsoft.com/office/powerpoint/2010/main" val="5021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uitdatabank.b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info@10000stappen.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Tips_voor_het"/><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_Samenwerken_met_verenigingen"/></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Tx/>
              <a:buNone/>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a:t>
            </a:fld>
            <a:endParaRPr lang="nl-BE"/>
          </a:p>
        </p:txBody>
      </p:sp>
    </p:spTree>
    <p:extLst>
      <p:ext uri="{BB962C8B-B14F-4D97-AF65-F5344CB8AC3E}">
        <p14:creationId xmlns:p14="http://schemas.microsoft.com/office/powerpoint/2010/main" val="244668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ea typeface="Calibri" panose="020F0502020204030204" pitchFamily="34" charset="0"/>
                <a:cs typeface="Times New Roman" panose="02020603050405020304" pitchFamily="18" charset="0"/>
              </a:rPr>
              <a:t>Voorbeelden van zorg- en dienstverleners eerste lijn: thuiszorg, thuisverpleging, gezinszorg, woonzorg, huisartsen, apothekers, kinesisten, diëtisten, maatschappelijk werker,…</a:t>
            </a:r>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11</a:t>
            </a:fld>
            <a:endParaRPr lang="nl-BE"/>
          </a:p>
        </p:txBody>
      </p:sp>
    </p:spTree>
    <p:extLst>
      <p:ext uri="{BB962C8B-B14F-4D97-AF65-F5344CB8AC3E}">
        <p14:creationId xmlns:p14="http://schemas.microsoft.com/office/powerpoint/2010/main" val="217938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500"/>
              </a:spcAft>
              <a:tabLst>
                <a:tab pos="5754370" algn="r"/>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12</a:t>
            </a:fld>
            <a:endParaRPr lang="nl-BE"/>
          </a:p>
        </p:txBody>
      </p:sp>
    </p:spTree>
    <p:extLst>
      <p:ext uri="{BB962C8B-B14F-4D97-AF65-F5344CB8AC3E}">
        <p14:creationId xmlns:p14="http://schemas.microsoft.com/office/powerpoint/2010/main" val="300019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500"/>
              </a:spcAft>
              <a:tabLst>
                <a:tab pos="5754370" algn="r"/>
              </a:tabLs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13</a:t>
            </a:fld>
            <a:endParaRPr lang="nl-BE"/>
          </a:p>
        </p:txBody>
      </p:sp>
    </p:spTree>
    <p:extLst>
      <p:ext uri="{BB962C8B-B14F-4D97-AF65-F5344CB8AC3E}">
        <p14:creationId xmlns:p14="http://schemas.microsoft.com/office/powerpoint/2010/main" val="3843854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14</a:t>
            </a:fld>
            <a:endParaRPr lang="nl-BE"/>
          </a:p>
        </p:txBody>
      </p:sp>
    </p:spTree>
    <p:extLst>
      <p:ext uri="{BB962C8B-B14F-4D97-AF65-F5344CB8AC3E}">
        <p14:creationId xmlns:p14="http://schemas.microsoft.com/office/powerpoint/2010/main" val="401991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100" b="1" dirty="0">
                <a:effectLst/>
                <a:latin typeface="Calibri" panose="020F0502020204030204" pitchFamily="34" charset="0"/>
                <a:ea typeface="Calibri" panose="020F0502020204030204" pitchFamily="34" charset="0"/>
                <a:cs typeface="Times New Roman" panose="02020603050405020304" pitchFamily="18" charset="0"/>
              </a:rPr>
              <a:t>NIEUWE BEWEEGACTIE TOEVOEGEN AAN DE UITDATABANK?</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l-BE" sz="1100" b="1" dirty="0">
                <a:effectLst/>
                <a:latin typeface="Calibri" panose="020F0502020204030204" pitchFamily="34" charset="0"/>
                <a:ea typeface="Calibri" panose="020F0502020204030204" pitchFamily="34" charset="0"/>
                <a:cs typeface="Times New Roman" panose="02020603050405020304" pitchFamily="18" charset="0"/>
              </a:rPr>
              <a:t>Inloggen: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Surf naar </a:t>
            </a:r>
            <a:r>
              <a:rPr lang="nl-BE"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www.uitdatabank.be</a:t>
            </a:r>
            <a:r>
              <a:rPr lang="nl-BE" sz="1100" dirty="0">
                <a:effectLst/>
                <a:latin typeface="Calibri" panose="020F0502020204030204" pitchFamily="34" charset="0"/>
                <a:ea typeface="Calibri" panose="020F0502020204030204" pitchFamily="34" charset="0"/>
                <a:cs typeface="Times New Roman" panose="02020603050405020304" pitchFamily="18" charset="0"/>
              </a:rPr>
              <a:t> en klik op ‘Start hier’.</a:t>
            </a:r>
          </a:p>
          <a:p>
            <a:pPr marL="742950" lvl="1" indent="-285750">
              <a:lnSpc>
                <a:spcPct val="107000"/>
              </a:lnSpc>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Meld je aan met je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UiTiD</a:t>
            </a:r>
            <a:r>
              <a:rPr lang="nl-BE" sz="1100" dirty="0">
                <a:effectLst/>
                <a:latin typeface="Calibri" panose="020F0502020204030204" pitchFamily="34" charset="0"/>
                <a:ea typeface="Calibri" panose="020F0502020204030204" pitchFamily="34" charset="0"/>
                <a:cs typeface="Times New Roman" panose="02020603050405020304" pitchFamily="18" charset="0"/>
              </a:rPr>
              <a:t>. Heb je nog geen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UiTiD</a:t>
            </a:r>
            <a:r>
              <a:rPr lang="nl-BE" sz="1100" dirty="0">
                <a:effectLst/>
                <a:latin typeface="Calibri" panose="020F0502020204030204" pitchFamily="34" charset="0"/>
                <a:ea typeface="Calibri" panose="020F0502020204030204" pitchFamily="34" charset="0"/>
                <a:cs typeface="Times New Roman" panose="02020603050405020304" pitchFamily="18" charset="0"/>
              </a:rPr>
              <a:t>? Maak er dan eentje aan.</a:t>
            </a:r>
          </a:p>
          <a:p>
            <a:pPr marL="457200">
              <a:lnSpc>
                <a:spcPct val="107000"/>
              </a:lnSpc>
            </a:pPr>
            <a:r>
              <a:rPr lang="nl-BE"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nl-BE" sz="1100" b="1" dirty="0">
                <a:effectLst/>
                <a:latin typeface="Calibri" panose="020F0502020204030204" pitchFamily="34" charset="0"/>
                <a:ea typeface="Calibri" panose="020F0502020204030204" pitchFamily="34" charset="0"/>
                <a:cs typeface="Times New Roman" panose="02020603050405020304" pitchFamily="18" charset="0"/>
              </a:rPr>
              <a:t>Evenement toevoegen: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Duid aan dat het gaat om een evenement. Locaties die beweging stimuleren zijn zeker ook belangrijk, maar passen niet binnen de beweegacties van dit campagnejaar van 10.000 stappen. Een beweegactie georganiseerd op een nieuwe locatie kan als evenement toegevoegd worden.</a:t>
            </a:r>
          </a:p>
          <a:p>
            <a:pPr marL="742950" lvl="1" indent="-285750">
              <a:lnSpc>
                <a:spcPct val="107000"/>
              </a:lnSpc>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Kies één soort evenement dat het best bij je actie past. Hou er rekening mee dat ook laagdrempelige beweegacties onder ‘sportactiviteit’ toegevoegd mogen worden. </a:t>
            </a:r>
          </a:p>
          <a:p>
            <a:pPr marL="742950" lvl="1" indent="-285750">
              <a:lnSpc>
                <a:spcPct val="107000"/>
              </a:lnSpc>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Geef aan wanneer deze beweegactie plaatsvindt. Je kan kiezen tussen ‘één of meerdere dagen’ of ‘vaste dagen per week’.</a:t>
            </a:r>
          </a:p>
          <a:p>
            <a:pPr marL="742950" lvl="1" indent="-285750">
              <a:lnSpc>
                <a:spcPct val="107000"/>
              </a:lnSpc>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Geef aan waar deze beweegactie plaatsvindt. Voer eerst een postcode of gemeente in. Voeg daarna een locatie toe. Vind je jouw locatie niet terug? Klik op ‘Locatie toevoegen’ en vul de adresgegevens in.</a:t>
            </a:r>
          </a:p>
          <a:p>
            <a:pPr marL="742950" lvl="1" indent="-285750">
              <a:lnSpc>
                <a:spcPct val="107000"/>
              </a:lnSpc>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Geef je beweegactie een gepaste titel en geef aan voor welke leeftijd je activiteit geschikt is.</a:t>
            </a:r>
          </a:p>
          <a:p>
            <a:pPr marL="914400">
              <a:lnSpc>
                <a:spcPct val="107000"/>
              </a:lnSpc>
            </a:pPr>
            <a:r>
              <a:rPr lang="nl-BE" sz="1100" i="1" dirty="0">
                <a:effectLst/>
                <a:latin typeface="Calibri" panose="020F0502020204030204" pitchFamily="34" charset="0"/>
                <a:ea typeface="Calibri" panose="020F0502020204030204" pitchFamily="34" charset="0"/>
                <a:cs typeface="Times New Roman" panose="02020603050405020304" pitchFamily="18" charset="0"/>
              </a:rPr>
              <a:t>Druk op ‘opslaan’.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Font typeface="+mj-lt"/>
              <a:buNone/>
            </a:pPr>
            <a:r>
              <a:rPr lang="nl-BE" sz="1100" dirty="0">
                <a:effectLst/>
                <a:latin typeface="Calibri" panose="020F0502020204030204" pitchFamily="34" charset="0"/>
                <a:ea typeface="Calibri" panose="020F0502020204030204" pitchFamily="34" charset="0"/>
                <a:cs typeface="Times New Roman" panose="02020603050405020304" pitchFamily="18" charset="0"/>
              </a:rPr>
              <a:t>6.     Vul de inhoudelijke informatie van je beweegactie in:</a:t>
            </a:r>
          </a:p>
          <a:p>
            <a:pPr marL="1143000" lvl="2" indent="-228600">
              <a:lnSpc>
                <a:spcPct val="107000"/>
              </a:lnSpc>
              <a:buFont typeface="Symbol" panose="05050102010706020507" pitchFamily="18"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Voeg een beschrijving van je beweegactie toe. </a:t>
            </a:r>
            <a:r>
              <a:rPr lang="nl-BE" sz="1100" b="1" dirty="0">
                <a:effectLst/>
                <a:latin typeface="Calibri" panose="020F0502020204030204" pitchFamily="34" charset="0"/>
                <a:ea typeface="Calibri" panose="020F0502020204030204" pitchFamily="34" charset="0"/>
                <a:cs typeface="Times New Roman" panose="02020603050405020304" pitchFamily="18" charset="0"/>
              </a:rPr>
              <a:t>Noteer hierin duidelijk met welke vereniging(en) je samenwerkt. </a:t>
            </a:r>
            <a:r>
              <a:rPr lang="nl-BE" sz="1100" dirty="0">
                <a:effectLst/>
                <a:latin typeface="Calibri" panose="020F0502020204030204" pitchFamily="34" charset="0"/>
                <a:ea typeface="Calibri" panose="020F0502020204030204" pitchFamily="34" charset="0"/>
                <a:cs typeface="Times New Roman" panose="02020603050405020304" pitchFamily="18" charset="0"/>
              </a:rPr>
              <a:t>Enkel beweegacties georganiseerd door het lokaal bestuur </a:t>
            </a:r>
            <a:r>
              <a:rPr lang="nl-BE" sz="1100" b="1" dirty="0">
                <a:effectLst/>
                <a:latin typeface="Calibri" panose="020F0502020204030204" pitchFamily="34" charset="0"/>
                <a:ea typeface="Calibri" panose="020F0502020204030204" pitchFamily="34" charset="0"/>
                <a:cs typeface="Times New Roman" panose="02020603050405020304" pitchFamily="18" charset="0"/>
              </a:rPr>
              <a:t>samen</a:t>
            </a:r>
            <a:r>
              <a:rPr lang="nl-BE" sz="1100" dirty="0">
                <a:effectLst/>
                <a:latin typeface="Calibri" panose="020F0502020204030204" pitchFamily="34" charset="0"/>
                <a:ea typeface="Calibri" panose="020F0502020204030204" pitchFamily="34" charset="0"/>
                <a:cs typeface="Times New Roman" panose="02020603050405020304" pitchFamily="18" charset="0"/>
              </a:rPr>
              <a:t> met een vereniging maken kans op prijzen. </a:t>
            </a:r>
          </a:p>
          <a:p>
            <a:pPr marL="1143000" lvl="2" indent="-228600">
              <a:lnSpc>
                <a:spcPct val="107000"/>
              </a:lnSpc>
              <a:buFont typeface="Symbol" panose="05050102010706020507" pitchFamily="18"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Voeg een afbeelding of filmpje toe, dit maakt je actie aantrekkelijker.</a:t>
            </a:r>
          </a:p>
          <a:p>
            <a:pPr marL="1143000" lvl="2" indent="-228600">
              <a:lnSpc>
                <a:spcPct val="107000"/>
              </a:lnSpc>
              <a:buFont typeface="Symbol" panose="05050102010706020507" pitchFamily="18"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Is je beweegactie betalend, vul dan hier ook de prijs in.</a:t>
            </a:r>
          </a:p>
          <a:p>
            <a:pPr marL="1143000" lvl="2" indent="-228600">
              <a:lnSpc>
                <a:spcPct val="107000"/>
              </a:lnSpc>
              <a:buFont typeface="Symbol" panose="05050102010706020507" pitchFamily="18"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Noteer bij </a:t>
            </a:r>
            <a:r>
              <a:rPr lang="nl-BE" sz="1100" b="1" dirty="0">
                <a:effectLst/>
                <a:latin typeface="Calibri" panose="020F0502020204030204" pitchFamily="34" charset="0"/>
                <a:ea typeface="Calibri" panose="020F0502020204030204" pitchFamily="34" charset="0"/>
                <a:cs typeface="Times New Roman" panose="02020603050405020304" pitchFamily="18" charset="0"/>
              </a:rPr>
              <a:t>organisatie de naam van het lokaal bestuur</a:t>
            </a:r>
            <a:r>
              <a:rPr lang="nl-BE" sz="1100" dirty="0">
                <a:effectLst/>
                <a:latin typeface="Calibri" panose="020F0502020204030204" pitchFamily="34" charset="0"/>
                <a:ea typeface="Calibri" panose="020F0502020204030204" pitchFamily="34" charset="0"/>
                <a:cs typeface="Times New Roman" panose="02020603050405020304" pitchFamily="18" charset="0"/>
              </a:rPr>
              <a:t>. Meerdere organisaties toevoegen gaat niet, dus noteer de verenigingen waar je mee samenwerkt zeker bij ‘beschrijving’.</a:t>
            </a:r>
          </a:p>
          <a:p>
            <a:pPr marL="1143000" lvl="2" indent="-228600">
              <a:lnSpc>
                <a:spcPct val="107000"/>
              </a:lnSpc>
              <a:buFont typeface="Symbol" panose="05050102010706020507" pitchFamily="18"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Voeg contactgegevens toe.</a:t>
            </a:r>
          </a:p>
          <a:p>
            <a:pPr marL="1143000" lvl="2" indent="-228600">
              <a:lnSpc>
                <a:spcPct val="107000"/>
              </a:lnSpc>
              <a:buFont typeface="Symbol" panose="05050102010706020507" pitchFamily="18" charset="2"/>
              <a:buChar char=""/>
            </a:pPr>
            <a:r>
              <a:rPr lang="nl-BE" sz="1100" b="1" dirty="0">
                <a:effectLst/>
                <a:latin typeface="Calibri" panose="020F0502020204030204" pitchFamily="34" charset="0"/>
                <a:ea typeface="Calibri" panose="020F0502020204030204" pitchFamily="34" charset="0"/>
                <a:cs typeface="Times New Roman" panose="02020603050405020304" pitchFamily="18" charset="0"/>
              </a:rPr>
              <a:t>Voeg zeker het label ‘10000 stappen’ toe</a:t>
            </a:r>
            <a:r>
              <a:rPr lang="nl-BE" sz="1100" dirty="0">
                <a:effectLst/>
                <a:latin typeface="Calibri" panose="020F0502020204030204" pitchFamily="34" charset="0"/>
                <a:ea typeface="Calibri" panose="020F0502020204030204" pitchFamily="34" charset="0"/>
                <a:cs typeface="Times New Roman" panose="02020603050405020304" pitchFamily="18" charset="0"/>
              </a:rPr>
              <a:t>!</a:t>
            </a:r>
          </a:p>
          <a:p>
            <a:pPr marL="1371600">
              <a:lnSpc>
                <a:spcPct val="107000"/>
              </a:lnSpc>
            </a:pPr>
            <a:r>
              <a:rPr lang="nl-BE" sz="1100" dirty="0">
                <a:effectLst/>
                <a:latin typeface="Calibri" panose="020F0502020204030204" pitchFamily="34" charset="0"/>
                <a:ea typeface="Calibri" panose="020F0502020204030204" pitchFamily="34" charset="0"/>
                <a:cs typeface="Times New Roman" panose="02020603050405020304" pitchFamily="18" charset="0"/>
              </a:rPr>
              <a:t>De beweegacties met label ‘10000 stappen’ worden automatisch overgenomen op de 10.000 stappenwebsite. Om kans te maken op mooie prijzen is dit label ook noodzakelijk.</a:t>
            </a:r>
          </a:p>
          <a:p>
            <a:pPr marL="1143000" lvl="2" indent="-228600">
              <a:lnSpc>
                <a:spcPct val="107000"/>
              </a:lnSpc>
              <a:buFont typeface="Symbol" panose="05050102010706020507" pitchFamily="18"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Laat bij toegang het bolletje ‘voor iedereen’ aangevinkt staan.</a:t>
            </a:r>
          </a:p>
          <a:p>
            <a:pPr marL="457200">
              <a:lnSpc>
                <a:spcPct val="107000"/>
              </a:lnSpc>
            </a:pPr>
            <a:r>
              <a:rPr lang="nl-BE"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nl-BE" sz="1100" b="1" dirty="0">
                <a:effectLst/>
                <a:latin typeface="Calibri" panose="020F0502020204030204" pitchFamily="34" charset="0"/>
                <a:ea typeface="Calibri" panose="020F0502020204030204" pitchFamily="34" charset="0"/>
                <a:cs typeface="Times New Roman" panose="02020603050405020304" pitchFamily="18" charset="0"/>
              </a:rPr>
              <a:t>Je beweegactie publiceren: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De informatie die je toevoegt, wordt automatisch bewaard. Dat betekent echter niet dat mensen ze al kunnen terugvinden. Om je beweegactie te laten verschijnen, klik je op de groene knop ‘Publiceren’. Nadat je op ‘Publiceren’ hebt geklikt, wordt de pagina vernieuwd en krijg je een overzicht van de gegevens van je beweegactie.</a:t>
            </a:r>
          </a:p>
          <a:p>
            <a:pPr marL="742950" lvl="1" indent="-285750">
              <a:lnSpc>
                <a:spcPct val="107000"/>
              </a:lnSpc>
              <a:spcAft>
                <a:spcPts val="800"/>
              </a:spcAft>
              <a:buFont typeface="+mj-lt"/>
              <a:buAutoNum type="arabicPeriod"/>
            </a:pPr>
            <a:r>
              <a:rPr lang="nl-BE" sz="1100" dirty="0">
                <a:effectLst/>
                <a:latin typeface="Calibri" panose="020F0502020204030204" pitchFamily="34" charset="0"/>
                <a:ea typeface="Calibri" panose="020F0502020204030204" pitchFamily="34" charset="0"/>
                <a:cs typeface="Times New Roman" panose="02020603050405020304" pitchFamily="18" charset="0"/>
              </a:rPr>
              <a:t>Na het publiceren verschijnt je actie binnen enkele minuten op UiTinVlaanderen.be. Je kan op elk moment je activiteit aanpassen door ze op te zoeken op de homepagina van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UiTdatabank</a:t>
            </a:r>
            <a:r>
              <a:rPr lang="nl-BE" sz="1100" dirty="0">
                <a:effectLst/>
                <a:latin typeface="Calibri" panose="020F0502020204030204" pitchFamily="34" charset="0"/>
                <a:ea typeface="Calibri" panose="020F0502020204030204" pitchFamily="34" charset="0"/>
                <a:cs typeface="Times New Roman" panose="02020603050405020304" pitchFamily="18" charset="0"/>
              </a:rPr>
              <a:t> of onder het titeltje ‘Zoeken’. Je klikt op de titel van de actie en op ‘Bewerken’.</a:t>
            </a:r>
          </a:p>
          <a:p>
            <a:pPr marL="457200" lvl="1" indent="0">
              <a:lnSpc>
                <a:spcPct val="107000"/>
              </a:lnSpc>
              <a:spcAft>
                <a:spcPts val="800"/>
              </a:spcAft>
              <a:buFont typeface="+mj-lt"/>
              <a:buNone/>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b="1" dirty="0">
                <a:effectLst/>
                <a:latin typeface="Calibri" panose="020F0502020204030204" pitchFamily="34" charset="0"/>
                <a:ea typeface="Calibri" panose="020F0502020204030204" pitchFamily="34" charset="0"/>
                <a:cs typeface="Times New Roman" panose="02020603050405020304" pitchFamily="18" charset="0"/>
              </a:rPr>
              <a:t>BEWEEGACTIE STOND AL IN UITDATABANK – LABEL 10.000 STAPPEN TOEVOEGEN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Werd de beweegactie al opgenomen in de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UiTdatabank</a:t>
            </a:r>
            <a:r>
              <a:rPr lang="nl-BE" sz="1100" dirty="0">
                <a:effectLst/>
                <a:latin typeface="Calibri" panose="020F0502020204030204" pitchFamily="34" charset="0"/>
                <a:ea typeface="Calibri" panose="020F0502020204030204" pitchFamily="34" charset="0"/>
                <a:cs typeface="Times New Roman" panose="02020603050405020304" pitchFamily="18" charset="0"/>
              </a:rPr>
              <a:t>, maar zonder het label van 10.000 stappen? Voeg dan het label ‘10000 stappen’ toe aan je beweegactie.</a:t>
            </a:r>
          </a:p>
          <a:p>
            <a:pPr marL="342900" lvl="0" indent="-342900">
              <a:lnSpc>
                <a:spcPct val="107000"/>
              </a:lnSpc>
              <a:spcAft>
                <a:spcPts val="800"/>
              </a:spcAft>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Je kan op elk moment je actie aanpassen door ze op te zoeken op de homepagina van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UiTdatabank</a:t>
            </a:r>
            <a:r>
              <a:rPr lang="nl-BE" sz="1100" dirty="0">
                <a:effectLst/>
                <a:latin typeface="Calibri" panose="020F0502020204030204" pitchFamily="34" charset="0"/>
                <a:ea typeface="Calibri" panose="020F0502020204030204" pitchFamily="34" charset="0"/>
                <a:cs typeface="Times New Roman" panose="02020603050405020304" pitchFamily="18" charset="0"/>
              </a:rPr>
              <a:t> of onder het titeltje ‘Zoeken’. Je klikt op de titel van de actie en dan kan je meteen het label ‘10000 stappen’ toevoegen.</a:t>
            </a:r>
          </a:p>
          <a:p>
            <a:pPr>
              <a:lnSpc>
                <a:spcPct val="107000"/>
              </a:lnSpc>
              <a:spcAft>
                <a:spcPts val="800"/>
              </a:spcAft>
            </a:pPr>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15</a:t>
            </a:fld>
            <a:endParaRPr lang="nl-BE"/>
          </a:p>
        </p:txBody>
      </p:sp>
    </p:spTree>
    <p:extLst>
      <p:ext uri="{BB962C8B-B14F-4D97-AF65-F5344CB8AC3E}">
        <p14:creationId xmlns:p14="http://schemas.microsoft.com/office/powerpoint/2010/main" val="231507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16</a:t>
            </a:fld>
            <a:endParaRPr lang="nl-BE"/>
          </a:p>
        </p:txBody>
      </p:sp>
    </p:spTree>
    <p:extLst>
      <p:ext uri="{BB962C8B-B14F-4D97-AF65-F5344CB8AC3E}">
        <p14:creationId xmlns:p14="http://schemas.microsoft.com/office/powerpoint/2010/main" val="297914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17</a:t>
            </a:fld>
            <a:endParaRPr lang="nl-BE"/>
          </a:p>
        </p:txBody>
      </p:sp>
    </p:spTree>
    <p:extLst>
      <p:ext uri="{BB962C8B-B14F-4D97-AF65-F5344CB8AC3E}">
        <p14:creationId xmlns:p14="http://schemas.microsoft.com/office/powerpoint/2010/main" val="2995559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18</a:t>
            </a:fld>
            <a:endParaRPr lang="nl-BE"/>
          </a:p>
        </p:txBody>
      </p:sp>
    </p:spTree>
    <p:extLst>
      <p:ext uri="{BB962C8B-B14F-4D97-AF65-F5344CB8AC3E}">
        <p14:creationId xmlns:p14="http://schemas.microsoft.com/office/powerpoint/2010/main" val="3404769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100" i="1" u="sng" dirty="0">
                <a:effectLst/>
                <a:latin typeface="Calibri" panose="020F0502020204030204" pitchFamily="34" charset="0"/>
                <a:ea typeface="Calibri" panose="020F0502020204030204" pitchFamily="34" charset="0"/>
                <a:cs typeface="Times New Roman" panose="02020603050405020304" pitchFamily="18" charset="0"/>
              </a:rPr>
              <a:t>Zo ga je te werk</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b="1" dirty="0">
                <a:effectLst/>
                <a:latin typeface="Calibri" panose="020F0502020204030204" pitchFamily="34" charset="0"/>
                <a:ea typeface="Calibri" panose="020F0502020204030204" pitchFamily="34" charset="0"/>
                <a:cs typeface="Times New Roman" panose="02020603050405020304" pitchFamily="18" charset="0"/>
              </a:rPr>
              <a:t>Groepen, categorieën en wedstrijden worden voor jullie aangemaakt</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Begin 2024 worden alle groepen van de deelnemende steden en gemeenten digitaal aangemaakt door 10.000 stappen Vlaanderen. </a:t>
            </a:r>
            <a:r>
              <a:rPr lang="nl-BE" sz="1100" u="sng" dirty="0">
                <a:effectLst/>
                <a:latin typeface="Calibri" panose="020F0502020204030204" pitchFamily="34" charset="0"/>
                <a:ea typeface="Calibri" panose="020F0502020204030204" pitchFamily="34" charset="0"/>
                <a:cs typeface="Times New Roman" panose="02020603050405020304" pitchFamily="18" charset="0"/>
              </a:rPr>
              <a:t>De Logo's communiceren aan hun steden en gemeenten wanneer de groepen zijn aangemaakt</a:t>
            </a:r>
            <a:r>
              <a:rPr lang="nl-BE" sz="1100" dirty="0">
                <a:effectLst/>
                <a:latin typeface="Calibri" panose="020F0502020204030204" pitchFamily="34" charset="0"/>
                <a:ea typeface="Calibri" panose="020F0502020204030204" pitchFamily="34" charset="0"/>
                <a:cs typeface="Times New Roman" panose="02020603050405020304" pitchFamily="18" charset="0"/>
              </a:rPr>
              <a:t>, zodat jullie weten vanaf wanneer inwoners zich lid kunnen maken van jullie groep. Vanaf dan kunnen jullie ook starten met de promotie</a:t>
            </a:r>
          </a:p>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Alle deelnemende steden en gemeenten worden naargelang het aantal inwoners ingedeeld in een categorie. Er zijn 4 categorieën: steden en gemeenten met minder dan 10.000 inwoners, met 10.000 - 20.000 inwoners, met 20.000 - 50.000 inwoners en met meer dan 50.000 inwoners. Per categorie is er een afzonderlijk klassement. Elke categorie heeft dus een winnaar die de titel ‘Actiefste stad of gemeente van Vlaanderen’ krijgt. Op deze manier maakt iedereen een eerlijke kans, zowel de kleine gemeenten met minder inwoners als de grote steden. De tussenstand binnen jouw categorie kan je gemakkelijk volgen via </a:t>
            </a:r>
            <a:r>
              <a:rPr lang="nl-BE"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‘Mijn wedstrijden’ </a:t>
            </a:r>
            <a:r>
              <a:rPr lang="nl-BE" sz="800" dirty="0">
                <a:effectLst/>
                <a:latin typeface="Calibri" panose="020F0502020204030204" pitchFamily="34" charset="0"/>
                <a:ea typeface="Calibri" panose="020F0502020204030204" pitchFamily="34" charset="0"/>
                <a:cs typeface="Times New Roman" panose="02020603050405020304" pitchFamily="18" charset="0"/>
              </a:rPr>
              <a:t> </a:t>
            </a:r>
            <a:r>
              <a:rPr lang="nl-BE" sz="1100" dirty="0">
                <a:effectLst/>
                <a:latin typeface="Calibri" panose="020F0502020204030204" pitchFamily="34" charset="0"/>
                <a:ea typeface="Calibri" panose="020F0502020204030204" pitchFamily="34" charset="0"/>
                <a:cs typeface="Times New Roman" panose="02020603050405020304" pitchFamily="18" charset="0"/>
              </a:rPr>
              <a:t>in jouw profiel.</a:t>
            </a:r>
          </a:p>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Ook de 4 wedstrijden worden door 10.000 stappen Vlaanderen aangemaakt. Deze wedstrijden starten en stoppen automatisch. Iedereen kan de tussenstand en eindstand live volgen.</a:t>
            </a:r>
          </a:p>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b="1" dirty="0">
                <a:effectLst/>
                <a:latin typeface="Calibri" panose="020F0502020204030204" pitchFamily="34" charset="0"/>
                <a:ea typeface="Calibri" panose="020F0502020204030204" pitchFamily="34" charset="0"/>
                <a:cs typeface="Times New Roman" panose="02020603050405020304" pitchFamily="18" charset="0"/>
              </a:rPr>
              <a:t>Beheerder worden van de groep van jouw stad of gemeente?</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Wil je als lokaal bestuur graag meer inzicht in de data van jouw groep tijdens deze stappenwedstrijd? Dit kan als beheerder van de groep van jouw stad of gemeente. Om beheerder te worden, maak je je eerst lid van de groep. Daarna doe je het volgende:</a:t>
            </a:r>
          </a:p>
          <a:p>
            <a:pPr marL="342900" lvl="0" indent="-342900">
              <a:lnSpc>
                <a:spcPct val="107000"/>
              </a:lnSpc>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Je hebt het mailadres van de beheerder reeds doorgegeven bij inschrijving voor de stappenclash? Dan gebeurt dit automatisch van zodra de groep is aangemaakt.</a:t>
            </a:r>
          </a:p>
          <a:p>
            <a:pPr marL="342900" lvl="0" indent="-342900">
              <a:lnSpc>
                <a:spcPct val="107000"/>
              </a:lnSpc>
              <a:spcAft>
                <a:spcPts val="800"/>
              </a:spcAft>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Nog geen of een fout mailadres doorgegeven bij inschrijving? Mail dan het juiste mailadres naar </a:t>
            </a:r>
            <a:r>
              <a:rPr lang="nl-BE"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info@10000stappen.be</a:t>
            </a:r>
            <a:r>
              <a:rPr lang="nl-BE" sz="1100" dirty="0">
                <a:effectLst/>
                <a:latin typeface="Calibri" panose="020F0502020204030204" pitchFamily="34" charset="0"/>
                <a:ea typeface="Calibri" panose="020F0502020204030204" pitchFamily="34" charset="0"/>
                <a:cs typeface="Times New Roman" panose="02020603050405020304" pitchFamily="18" charset="0"/>
              </a:rPr>
              <a:t> met de vraag om beheerder te worden.</a:t>
            </a:r>
          </a:p>
          <a:p>
            <a:pPr marL="0" lvl="0" indent="0">
              <a:lnSpc>
                <a:spcPct val="107000"/>
              </a:lnSpc>
              <a:spcAft>
                <a:spcPts val="800"/>
              </a:spcAft>
              <a:buFont typeface="Wingdings" panose="05000000000000000000" pitchFamily="2" charset="2"/>
              <a:buNone/>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b="1" dirty="0">
                <a:effectLst/>
                <a:latin typeface="Calibri" panose="020F0502020204030204" pitchFamily="34" charset="0"/>
                <a:ea typeface="Calibri" panose="020F0502020204030204" pitchFamily="34" charset="0"/>
                <a:cs typeface="Times New Roman" panose="02020603050405020304" pitchFamily="18" charset="0"/>
              </a:rPr>
              <a:t>Prijzenpakket</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Doet jouw lokaal bestuur mee? Dan ontvangen jullie een gratis prijzenpakket om te verloten onder de deelnemende inwoners. Voorzie zelf ook een aantal lokale prijzen. </a:t>
            </a:r>
            <a:r>
              <a:rPr lang="nl-BE" sz="1100" dirty="0">
                <a:effectLst/>
                <a:latin typeface="Calibri" panose="020F0502020204030204" pitchFamily="34" charset="0"/>
                <a:ea typeface="Times New Roman" panose="02020603050405020304" pitchFamily="18" charset="0"/>
                <a:cs typeface="Times New Roman" panose="02020603050405020304" pitchFamily="18" charset="0"/>
              </a:rPr>
              <a:t>Denk bijvoorbeeld aan fruitmanden of bonnen van lokale fruithandelaars, een mand met lokale producten, een bon van de stad of gemeente geldig in verschillende handelszaken, een bon voor een activiteit (bv. zwembeurt),… </a:t>
            </a:r>
            <a:r>
              <a:rPr lang="nl-BE" sz="1100" dirty="0">
                <a:effectLst/>
                <a:latin typeface="Calibri" panose="020F0502020204030204" pitchFamily="34" charset="0"/>
                <a:ea typeface="Calibri" panose="020F0502020204030204" pitchFamily="34" charset="0"/>
                <a:cs typeface="Times New Roman" panose="02020603050405020304" pitchFamily="18" charset="0"/>
              </a:rPr>
              <a:t>Zo steun je tegelijk ook de lokale economie.</a:t>
            </a:r>
          </a:p>
          <a:p>
            <a:pPr>
              <a:lnSpc>
                <a:spcPct val="107000"/>
              </a:lnSpc>
              <a:spcAft>
                <a:spcPts val="800"/>
              </a:spcAft>
            </a:pPr>
            <a:br>
              <a:rPr lang="nl-BE" sz="1100" dirty="0">
                <a:effectLst/>
                <a:latin typeface="Calibri" panose="020F0502020204030204" pitchFamily="34" charset="0"/>
                <a:ea typeface="Calibri" panose="020F0502020204030204" pitchFamily="34" charset="0"/>
                <a:cs typeface="Times New Roman" panose="02020603050405020304" pitchFamily="18" charset="0"/>
              </a:rPr>
            </a:br>
            <a:r>
              <a:rPr lang="nl-BE" sz="1100" dirty="0">
                <a:effectLst/>
                <a:latin typeface="Calibri" panose="020F0502020204030204" pitchFamily="34" charset="0"/>
                <a:ea typeface="Calibri" panose="020F0502020204030204" pitchFamily="34" charset="0"/>
                <a:cs typeface="Times New Roman" panose="02020603050405020304" pitchFamily="18" charset="0"/>
              </a:rPr>
              <a:t>Als lokaal bestuur kies je zelf aan wie of hoe de prijzen verdeeld worden: verloten onder de deelnemers die elke dag stappen hebben ingegeven, de meest geëngageerde deelnemer, de deelnemer met het meeste vooruitgang, de oudste deelnemer,… We raden af om de meest actieve deelnemer te belonen, aangezien ‘elke stap telt’ en het vaak andere mensen zijn die zich het meest hebben ingezet. Wil je als lokaal bestuur graag meer inzicht in de data van jouw groep om zo gerichter prijzen te kunnen uitdelen/verloten? Word dan beheerder van jouw groep.</a:t>
            </a:r>
          </a:p>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19</a:t>
            </a:fld>
            <a:endParaRPr lang="nl-BE"/>
          </a:p>
        </p:txBody>
      </p:sp>
    </p:spTree>
    <p:extLst>
      <p:ext uri="{BB962C8B-B14F-4D97-AF65-F5344CB8AC3E}">
        <p14:creationId xmlns:p14="http://schemas.microsoft.com/office/powerpoint/2010/main" val="415503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100" i="1" u="sng" dirty="0">
                <a:effectLst/>
                <a:latin typeface="Calibri" panose="020F0502020204030204" pitchFamily="34" charset="0"/>
                <a:ea typeface="Calibri" panose="020F0502020204030204" pitchFamily="34" charset="0"/>
                <a:cs typeface="Times New Roman" panose="02020603050405020304" pitchFamily="18" charset="0"/>
              </a:rPr>
              <a:t>Hoe communiceren?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u="none" dirty="0">
                <a:effectLst/>
                <a:latin typeface="Calibri" panose="020F0502020204030204" pitchFamily="34" charset="0"/>
                <a:ea typeface="Calibri" panose="020F0502020204030204" pitchFamily="34" charset="0"/>
                <a:cs typeface="Times New Roman" panose="02020603050405020304" pitchFamily="18" charset="0"/>
              </a:rPr>
              <a:t>Zie ‘</a:t>
            </a:r>
            <a:r>
              <a:rPr lang="nl-BE" sz="11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Tips voor het communiceren naar je inwoners’</a:t>
            </a:r>
            <a:r>
              <a:rPr lang="nl-BE" sz="11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op p. 9-10 in de Leidraad).</a:t>
            </a:r>
            <a:endParaRPr lang="nl-BE" sz="11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Elk deelnemend lokaal bestuur kan gratis een pakket met gepersonaliseerd promomateriaal over de Vlaamse stappenclash en 10.000 stappen bestellen: affiches, flyers, </a:t>
            </a:r>
            <a:r>
              <a:rPr lang="nl-BE" sz="1100" dirty="0" err="1">
                <a:effectLst/>
                <a:latin typeface="Calibri" panose="020F0502020204030204" pitchFamily="34" charset="0"/>
                <a:ea typeface="Calibri" panose="020F0502020204030204" pitchFamily="34" charset="0"/>
                <a:cs typeface="Times New Roman" panose="02020603050405020304" pitchFamily="18" charset="0"/>
              </a:rPr>
              <a:t>posts</a:t>
            </a:r>
            <a:r>
              <a:rPr lang="nl-BE" sz="1100" dirty="0">
                <a:effectLst/>
                <a:latin typeface="Calibri" panose="020F0502020204030204" pitchFamily="34" charset="0"/>
                <a:ea typeface="Calibri" panose="020F0502020204030204" pitchFamily="34" charset="0"/>
                <a:cs typeface="Times New Roman" panose="02020603050405020304" pitchFamily="18" charset="0"/>
              </a:rPr>
              <a:t> voor sociale media, digitale banner, voetzoolstickers, teksten en afbeeldingen voor in eigen publicaties,… Bestellen kan vanaf februari 2024. Het Logo brengt jullie hiervan op de hoogte. </a:t>
            </a: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Communiceer zeker over:</a:t>
            </a:r>
          </a:p>
          <a:p>
            <a:pPr marL="342900" lvl="0" indent="-342900">
              <a:lnSpc>
                <a:spcPct val="107000"/>
              </a:lnSpc>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hoe je als inwoner kan deelnemen. Een voorbeeldbericht voor jouw inwoners vind je in bijlage 2;</a:t>
            </a:r>
          </a:p>
          <a:p>
            <a:pPr marL="342900" lvl="0" indent="-342900">
              <a:lnSpc>
                <a:spcPct val="107000"/>
              </a:lnSpc>
              <a:spcAft>
                <a:spcPts val="800"/>
              </a:spcAft>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de prijzen en hoe en wanneer die te winnen zijn.</a:t>
            </a: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Aan deze beweegactie kan elke inwoner individueel meedoen. Er is enkel digitale verbondenheid. Voor sommige mensen is dit niet voldoende. Door deze actie te koppelen aan andere events of acties, verhoogt de sociale verbondenheid. Als mensen samen bewegen, plezier maken, grenzen verleggen en ervaringen kunnen uitwisselen, houden ze beter vol.</a:t>
            </a:r>
            <a:br>
              <a:rPr lang="nl-BE" sz="1100" dirty="0">
                <a:effectLst/>
                <a:latin typeface="Calibri" panose="020F0502020204030204" pitchFamily="34" charset="0"/>
                <a:ea typeface="Calibri" panose="020F0502020204030204" pitchFamily="34" charset="0"/>
                <a:cs typeface="Times New Roman" panose="02020603050405020304" pitchFamily="18" charset="0"/>
              </a:rPr>
            </a:br>
            <a:r>
              <a:rPr lang="nl-BE" sz="1100" dirty="0">
                <a:effectLst/>
                <a:latin typeface="Calibri" panose="020F0502020204030204" pitchFamily="34" charset="0"/>
                <a:ea typeface="Calibri" panose="020F0502020204030204" pitchFamily="34" charset="0"/>
                <a:cs typeface="Times New Roman" panose="02020603050405020304" pitchFamily="18" charset="0"/>
              </a:rPr>
              <a:t>Verspreid het promomateriaal zeker ook tijdens deze andere beweegacties, om zo jullie inwoners aan te moedigen om deel te nemen aan de Vlaamse stappenclash en jullie stad of gemeente mee naar de overwinning te helpen.</a:t>
            </a: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De leden van </a:t>
            </a:r>
            <a:r>
              <a:rPr lang="nl-BE"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alle verenigingen en organisaties</a:t>
            </a:r>
            <a:r>
              <a:rPr lang="nl-BE" sz="1100" dirty="0">
                <a:effectLst/>
                <a:latin typeface="Calibri" panose="020F0502020204030204" pitchFamily="34" charset="0"/>
                <a:ea typeface="Calibri" panose="020F0502020204030204" pitchFamily="34" charset="0"/>
                <a:cs typeface="Times New Roman" panose="02020603050405020304" pitchFamily="18" charset="0"/>
              </a:rPr>
              <a:t> (zie p. 5 in de Leidraad) binnen jouw lokaal bestuur kunnen dit mee organiseren. Contacteer hen dus zeker om de beweegactie mee vorm te geven en mee te verspreiden.</a:t>
            </a:r>
          </a:p>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i="1" u="sng" dirty="0">
                <a:effectLst/>
                <a:latin typeface="Calibri" panose="020F0502020204030204" pitchFamily="34" charset="0"/>
                <a:ea typeface="Calibri" panose="020F0502020204030204" pitchFamily="34" charset="0"/>
                <a:cs typeface="Times New Roman" panose="02020603050405020304" pitchFamily="18" charset="0"/>
              </a:rPr>
              <a:t>Budget</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Deelnemen aan de wedstrijd is volledig gratis, zowel voor het lokaal bestuur als voor de inwoners. </a:t>
            </a: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Elk deelnemend lokaal bestuur ontvangt ook een gratis prijzenpakket en een gratis pakket met gepersonaliseerd promomateriaal over de Vlaamse stappenclash.</a:t>
            </a:r>
          </a:p>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Te voorzien budget:</a:t>
            </a:r>
          </a:p>
          <a:p>
            <a:pPr marL="342900" lvl="0" indent="-342900">
              <a:lnSpc>
                <a:spcPct val="107000"/>
              </a:lnSpc>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personeelskost voor de trekker van de actie;</a:t>
            </a:r>
          </a:p>
          <a:p>
            <a:pPr marL="342900" lvl="0" indent="-342900">
              <a:lnSpc>
                <a:spcPct val="107000"/>
              </a:lnSpc>
              <a:buFont typeface="Wingdings" panose="05000000000000000000" pitchFamily="2" charset="2"/>
              <a:buChar char=""/>
            </a:pPr>
            <a:r>
              <a:rPr lang="nl-BE" sz="1100" dirty="0">
                <a:effectLst/>
                <a:latin typeface="Calibri" panose="020F0502020204030204" pitchFamily="34" charset="0"/>
                <a:ea typeface="Calibri" panose="020F0502020204030204" pitchFamily="34" charset="0"/>
                <a:cs typeface="Times New Roman" panose="02020603050405020304" pitchFamily="18" charset="0"/>
              </a:rPr>
              <a:t>optioneel:</a:t>
            </a:r>
          </a:p>
          <a:p>
            <a:pPr marL="742950" lvl="1" indent="-285750">
              <a:lnSpc>
                <a:spcPct val="107000"/>
              </a:lnSpc>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Times New Roman" panose="02020603050405020304" pitchFamily="18" charset="0"/>
              </a:rPr>
              <a:t>voorzie zelf ook een aantal lokale prijzen om te verloten onder je inwoners! Zo motiveer je hen niet alleen om mee te stappen, maar steun je tegelijk ook de lokale economie;</a:t>
            </a:r>
          </a:p>
          <a:p>
            <a:pPr marL="742950" lvl="1" indent="-285750">
              <a:lnSpc>
                <a:spcPct val="107000"/>
              </a:lnSpc>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Times New Roman" panose="02020603050405020304" pitchFamily="18" charset="0"/>
              </a:rPr>
              <a:t>investeer </a:t>
            </a:r>
            <a:r>
              <a:rPr lang="nl-BE"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stappentellers om uit </a:t>
            </a:r>
            <a:r>
              <a:rPr lang="nl-BE" sz="1100" dirty="0">
                <a:effectLst/>
                <a:latin typeface="Calibri" panose="020F0502020204030204" pitchFamily="34" charset="0"/>
                <a:ea typeface="Calibri" panose="020F0502020204030204" pitchFamily="34" charset="0"/>
                <a:cs typeface="Times New Roman" panose="02020603050405020304" pitchFamily="18" charset="0"/>
              </a:rPr>
              <a:t>te lenen aan inwoners of vraag aan het Logo om stappentellers uit te lenen;</a:t>
            </a:r>
          </a:p>
          <a:p>
            <a:pPr marL="742950" lvl="1" indent="-285750">
              <a:lnSpc>
                <a:spcPct val="107000"/>
              </a:lnSpc>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Times New Roman" panose="02020603050405020304" pitchFamily="18" charset="0"/>
              </a:rPr>
              <a:t>stel één of meerdere computers ter beschikking zodat ook mensen zonder internettoegang hun stappen online kunnen registreren (in de bib, op het werk, aan de infobalie,…);</a:t>
            </a:r>
          </a:p>
          <a:p>
            <a:pPr marL="742950" lvl="1" indent="-285750">
              <a:lnSpc>
                <a:spcPct val="107000"/>
              </a:lnSpc>
              <a:spcAft>
                <a:spcPts val="800"/>
              </a:spcAft>
              <a:buFont typeface="Courier New" panose="02070309020205020404" pitchFamily="49" charset="0"/>
              <a:buChar char="o"/>
            </a:pPr>
            <a:r>
              <a:rPr lang="nl-BE" sz="1100" dirty="0">
                <a:effectLst/>
                <a:latin typeface="Calibri" panose="020F0502020204030204" pitchFamily="34" charset="0"/>
                <a:ea typeface="Calibri" panose="020F0502020204030204" pitchFamily="34" charset="0"/>
                <a:cs typeface="Times New Roman" panose="02020603050405020304" pitchFamily="18" charset="0"/>
              </a:rPr>
              <a:t>koppelen aan andere acties: budget voor deze actie.</a:t>
            </a:r>
          </a:p>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20</a:t>
            </a:fld>
            <a:endParaRPr lang="nl-BE"/>
          </a:p>
        </p:txBody>
      </p:sp>
    </p:spTree>
    <p:extLst>
      <p:ext uri="{BB962C8B-B14F-4D97-AF65-F5344CB8AC3E}">
        <p14:creationId xmlns:p14="http://schemas.microsoft.com/office/powerpoint/2010/main" val="8230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highlight>
                <a:srgbClr val="FFFF00"/>
              </a:highlight>
            </a:endParaRP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3</a:t>
            </a:fld>
            <a:endParaRPr lang="nl-BE"/>
          </a:p>
        </p:txBody>
      </p:sp>
    </p:spTree>
    <p:extLst>
      <p:ext uri="{BB962C8B-B14F-4D97-AF65-F5344CB8AC3E}">
        <p14:creationId xmlns:p14="http://schemas.microsoft.com/office/powerpoint/2010/main" val="1301988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Wingdings" panose="05000000000000000000" pitchFamily="2" charset="2"/>
              <a:buNone/>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21</a:t>
            </a:fld>
            <a:endParaRPr lang="nl-BE"/>
          </a:p>
        </p:txBody>
      </p:sp>
    </p:spTree>
    <p:extLst>
      <p:ext uri="{BB962C8B-B14F-4D97-AF65-F5344CB8AC3E}">
        <p14:creationId xmlns:p14="http://schemas.microsoft.com/office/powerpoint/2010/main" val="142427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22</a:t>
            </a:fld>
            <a:endParaRPr lang="nl-BE"/>
          </a:p>
        </p:txBody>
      </p:sp>
    </p:spTree>
    <p:extLst>
      <p:ext uri="{BB962C8B-B14F-4D97-AF65-F5344CB8AC3E}">
        <p14:creationId xmlns:p14="http://schemas.microsoft.com/office/powerpoint/2010/main" val="81023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23</a:t>
            </a:fld>
            <a:endParaRPr lang="nl-BE"/>
          </a:p>
        </p:txBody>
      </p:sp>
    </p:spTree>
    <p:extLst>
      <p:ext uri="{BB962C8B-B14F-4D97-AF65-F5344CB8AC3E}">
        <p14:creationId xmlns:p14="http://schemas.microsoft.com/office/powerpoint/2010/main" val="3695210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24</a:t>
            </a:fld>
            <a:endParaRPr lang="nl-BE"/>
          </a:p>
        </p:txBody>
      </p:sp>
    </p:spTree>
    <p:extLst>
      <p:ext uri="{BB962C8B-B14F-4D97-AF65-F5344CB8AC3E}">
        <p14:creationId xmlns:p14="http://schemas.microsoft.com/office/powerpoint/2010/main" val="56823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Calibri" panose="020F0502020204030204" pitchFamily="34" charset="0"/>
              <a:buNone/>
            </a:pPr>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25</a:t>
            </a:fld>
            <a:endParaRPr lang="nl-BE"/>
          </a:p>
        </p:txBody>
      </p:sp>
    </p:spTree>
    <p:extLst>
      <p:ext uri="{BB962C8B-B14F-4D97-AF65-F5344CB8AC3E}">
        <p14:creationId xmlns:p14="http://schemas.microsoft.com/office/powerpoint/2010/main" val="4072917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Calibri" panose="020F0502020204030204" pitchFamily="34" charset="0"/>
              <a:buNone/>
            </a:pPr>
            <a:r>
              <a:rPr lang="nl-NL" dirty="0"/>
              <a:t>Uitgebreide checklist: zie e-</a:t>
            </a:r>
            <a:r>
              <a:rPr lang="nl-NL" dirty="0" err="1"/>
              <a:t>learning</a:t>
            </a:r>
            <a:r>
              <a:rPr lang="nl-NL" dirty="0"/>
              <a:t> van Gezond Leven (slide 7)</a:t>
            </a:r>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27</a:t>
            </a:fld>
            <a:endParaRPr lang="nl-BE"/>
          </a:p>
        </p:txBody>
      </p:sp>
    </p:spTree>
    <p:extLst>
      <p:ext uri="{BB962C8B-B14F-4D97-AF65-F5344CB8AC3E}">
        <p14:creationId xmlns:p14="http://schemas.microsoft.com/office/powerpoint/2010/main" val="2484437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Calibri" panose="020F0502020204030204" pitchFamily="34" charset="0"/>
              <a:buNone/>
            </a:pPr>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28</a:t>
            </a:fld>
            <a:endParaRPr lang="nl-BE"/>
          </a:p>
        </p:txBody>
      </p:sp>
    </p:spTree>
    <p:extLst>
      <p:ext uri="{BB962C8B-B14F-4D97-AF65-F5344CB8AC3E}">
        <p14:creationId xmlns:p14="http://schemas.microsoft.com/office/powerpoint/2010/main" val="347272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Calibri" panose="020F0502020204030204" pitchFamily="34" charset="0"/>
              <a:buNone/>
            </a:pPr>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29</a:t>
            </a:fld>
            <a:endParaRPr lang="nl-BE"/>
          </a:p>
        </p:txBody>
      </p:sp>
    </p:spTree>
    <p:extLst>
      <p:ext uri="{BB962C8B-B14F-4D97-AF65-F5344CB8AC3E}">
        <p14:creationId xmlns:p14="http://schemas.microsoft.com/office/powerpoint/2010/main" val="2453093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30</a:t>
            </a:fld>
            <a:endParaRPr lang="nl-BE"/>
          </a:p>
        </p:txBody>
      </p:sp>
    </p:spTree>
    <p:extLst>
      <p:ext uri="{BB962C8B-B14F-4D97-AF65-F5344CB8AC3E}">
        <p14:creationId xmlns:p14="http://schemas.microsoft.com/office/powerpoint/2010/main" val="3963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2021</a:t>
            </a:r>
          </a:p>
          <a:p>
            <a:r>
              <a:rPr lang="nl-NL" dirty="0"/>
              <a:t>- Drager met het aantal stappen tot bestemming (</a:t>
            </a:r>
            <a:r>
              <a:rPr lang="nl-BE" dirty="0"/>
              <a:t>Bestemmingspijlen (2976); Stickers voor op bestaande pijlen (821); Bordjes onder straatnaam (1725))</a:t>
            </a:r>
          </a:p>
          <a:p>
            <a:r>
              <a:rPr lang="nl-BE" dirty="0"/>
              <a:t>- Drager met algemene boodschap (Spandoek (597); Bordjes voor aan sport- en speelveld en park (1756); Grondmarkeringen (318 herbruikbaar); Vloermat (630); Sticker voor aan de lift (1536); Bierviltje voor horeca en events (74600))</a:t>
            </a:r>
          </a:p>
          <a:p>
            <a:r>
              <a:rPr lang="nl-BE" dirty="0"/>
              <a:t>- Materialen bestellen Webwinkel (218 lokale besturen, korting 500 euro)</a:t>
            </a:r>
          </a:p>
          <a:p>
            <a:endParaRPr lang="nl-BE" dirty="0"/>
          </a:p>
          <a:p>
            <a:r>
              <a:rPr lang="nl-BE" dirty="0"/>
              <a:t>2022</a:t>
            </a:r>
          </a:p>
          <a:p>
            <a:r>
              <a:rPr lang="nl-BE" dirty="0"/>
              <a:t>- Extra laagdrempelig aanbod in de buurt</a:t>
            </a:r>
          </a:p>
          <a:p>
            <a:r>
              <a:rPr lang="nl-BE" dirty="0"/>
              <a:t>- Keuze uit verschillende beweegroutes (</a:t>
            </a:r>
            <a:r>
              <a:rPr lang="nl-BE" dirty="0">
                <a:effectLst/>
                <a:ea typeface="Times New Roman" panose="02020603050405020304" pitchFamily="18" charset="0"/>
                <a:cs typeface="Times New Roman" panose="02020603050405020304" pitchFamily="18" charset="0"/>
              </a:rPr>
              <a:t>Beweegroute met beweegoefeningen (algemeen + gezinnen); Voetgangerscirkel; 10.000-stappenroute; </a:t>
            </a:r>
            <a:r>
              <a:rPr lang="nl-BE" dirty="0">
                <a:ea typeface="Times New Roman" panose="02020603050405020304" pitchFamily="18" charset="0"/>
                <a:cs typeface="Times New Roman" panose="02020603050405020304" pitchFamily="18" charset="0"/>
              </a:rPr>
              <a:t>Bestaande wandelroutes aanpassen; </a:t>
            </a:r>
            <a:r>
              <a:rPr lang="nl-BE" dirty="0" err="1">
                <a:solidFill>
                  <a:srgbClr val="242424"/>
                </a:solidFill>
                <a:ea typeface="Calibri" panose="020F0502020204030204" pitchFamily="34" charset="0"/>
                <a:cs typeface="Calibri" panose="020F0502020204030204" pitchFamily="34" charset="0"/>
              </a:rPr>
              <a:t>G</a:t>
            </a:r>
            <a:r>
              <a:rPr lang="nl-BE" dirty="0" err="1">
                <a:solidFill>
                  <a:srgbClr val="242424"/>
                </a:solidFill>
                <a:effectLst/>
                <a:ea typeface="Calibri" panose="020F0502020204030204" pitchFamily="34" charset="0"/>
                <a:cs typeface="Calibri" panose="020F0502020204030204" pitchFamily="34" charset="0"/>
              </a:rPr>
              <a:t>elukswandeling</a:t>
            </a:r>
            <a:r>
              <a:rPr lang="nl-BE" dirty="0">
                <a:solidFill>
                  <a:srgbClr val="242424"/>
                </a:solidFill>
                <a:effectLst/>
                <a:ea typeface="Calibri" panose="020F0502020204030204" pitchFamily="34" charset="0"/>
                <a:cs typeface="Calibri" panose="020F0502020204030204" pitchFamily="34" charset="0"/>
              </a:rPr>
              <a:t>)</a:t>
            </a:r>
          </a:p>
          <a:p>
            <a:r>
              <a:rPr lang="nl-BE" dirty="0">
                <a:solidFill>
                  <a:srgbClr val="242424"/>
                </a:solidFill>
                <a:effectLst/>
                <a:ea typeface="Calibri" panose="020F0502020204030204" pitchFamily="34" charset="0"/>
                <a:cs typeface="Calibri" panose="020F0502020204030204" pitchFamily="34" charset="0"/>
              </a:rPr>
              <a:t>- Materialen bestellen Webwinkel (korting 250 euro)</a:t>
            </a:r>
          </a:p>
          <a:p>
            <a:r>
              <a:rPr lang="nl-BE" dirty="0">
                <a:solidFill>
                  <a:srgbClr val="242424"/>
                </a:solidFill>
                <a:effectLst/>
                <a:ea typeface="Calibri" panose="020F0502020204030204" pitchFamily="34" charset="0"/>
                <a:cs typeface="Calibri" panose="020F0502020204030204" pitchFamily="34" charset="0"/>
              </a:rPr>
              <a:t>- Meer dan 350 nieuwe beweeg- en wandelroutes (zie website 10.000 stappen)</a:t>
            </a:r>
          </a:p>
          <a:p>
            <a:endParaRPr lang="nl-NL"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4</a:t>
            </a:fld>
            <a:endParaRPr lang="nl-BE"/>
          </a:p>
        </p:txBody>
      </p:sp>
    </p:spTree>
    <p:extLst>
      <p:ext uri="{BB962C8B-B14F-4D97-AF65-F5344CB8AC3E}">
        <p14:creationId xmlns:p14="http://schemas.microsoft.com/office/powerpoint/2010/main" val="384279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2023</a:t>
            </a:r>
          </a:p>
          <a:p>
            <a:r>
              <a:rPr lang="nl-NL" dirty="0"/>
              <a:t>- STOP principe bij planning en inrichting van de publieke ruimte</a:t>
            </a:r>
          </a:p>
          <a:p>
            <a:r>
              <a:rPr lang="nl-NL" dirty="0"/>
              <a:t>- Verschillende acties om méér ruimte voor stappers te creëren</a:t>
            </a:r>
          </a:p>
          <a:p>
            <a:pPr marL="742950" lvl="1" indent="-285750" algn="l">
              <a:buFont typeface="Arial" panose="020B0604020202020204" pitchFamily="34" charset="0"/>
              <a:buChar char="•"/>
            </a:pPr>
            <a:r>
              <a:rPr lang="nl-NL" i="0" dirty="0">
                <a:solidFill>
                  <a:srgbClr val="373A3C"/>
                </a:solidFill>
                <a:effectLst/>
              </a:rPr>
              <a:t>Voetgangerscirkels</a:t>
            </a:r>
          </a:p>
          <a:p>
            <a:pPr marL="742950" lvl="1" indent="-285750" algn="l">
              <a:buFont typeface="Arial" panose="020B0604020202020204" pitchFamily="34" charset="0"/>
              <a:buChar char="•"/>
            </a:pPr>
            <a:r>
              <a:rPr lang="nl-NL" b="0" i="0" dirty="0">
                <a:solidFill>
                  <a:srgbClr val="373A3C"/>
                </a:solidFill>
                <a:effectLst/>
              </a:rPr>
              <a:t>Trage wegen</a:t>
            </a:r>
          </a:p>
          <a:p>
            <a:pPr marL="742950" lvl="1" indent="-285750" algn="l">
              <a:buFont typeface="Arial" panose="020B0604020202020204" pitchFamily="34" charset="0"/>
              <a:buChar char="•"/>
            </a:pPr>
            <a:r>
              <a:rPr lang="nl-NL" b="0" i="0" dirty="0">
                <a:solidFill>
                  <a:srgbClr val="373A3C"/>
                </a:solidFill>
                <a:effectLst/>
              </a:rPr>
              <a:t>Andere verkeersregimes: voetgangerszone, woonerf, fietsstraat, zone 30</a:t>
            </a:r>
          </a:p>
          <a:p>
            <a:pPr marL="742950" lvl="1" indent="-285750" algn="l">
              <a:buFont typeface="Arial" panose="020B0604020202020204" pitchFamily="34" charset="0"/>
              <a:buChar char="•"/>
            </a:pPr>
            <a:r>
              <a:rPr lang="nl-NL" b="0" i="0" dirty="0">
                <a:solidFill>
                  <a:srgbClr val="373A3C"/>
                </a:solidFill>
                <a:effectLst/>
              </a:rPr>
              <a:t>Parkeerplaatsen vervangen</a:t>
            </a:r>
          </a:p>
          <a:p>
            <a:pPr marL="742950" lvl="1" indent="-285750" algn="l">
              <a:buFont typeface="Arial" panose="020B0604020202020204" pitchFamily="34" charset="0"/>
              <a:buChar char="•"/>
            </a:pPr>
            <a:r>
              <a:rPr lang="nl-NL" b="0" i="0" dirty="0">
                <a:solidFill>
                  <a:srgbClr val="373A3C"/>
                </a:solidFill>
                <a:effectLst/>
              </a:rPr>
              <a:t>Ruimtelijke planning en inrichting van speel- en verbindingsweefsel</a:t>
            </a:r>
          </a:p>
          <a:p>
            <a:pPr marL="742950" lvl="1" indent="-285750" algn="l">
              <a:buFont typeface="Arial" panose="020B0604020202020204" pitchFamily="34" charset="0"/>
              <a:buChar char="•"/>
            </a:pPr>
            <a:r>
              <a:rPr lang="nl-NL" b="0" i="0" dirty="0">
                <a:solidFill>
                  <a:srgbClr val="373A3C"/>
                </a:solidFill>
                <a:effectLst/>
              </a:rPr>
              <a:t>Wandelcomfort, kwaliteit en valpreventie</a:t>
            </a:r>
          </a:p>
          <a:p>
            <a:pPr marL="742950" lvl="1" indent="-285750" algn="l">
              <a:buFont typeface="Arial" panose="020B0604020202020204" pitchFamily="34" charset="0"/>
              <a:buChar char="•"/>
            </a:pPr>
            <a:r>
              <a:rPr lang="nl-NL" b="0" i="0" dirty="0">
                <a:solidFill>
                  <a:srgbClr val="373A3C"/>
                </a:solidFill>
                <a:effectLst/>
              </a:rPr>
              <a:t>Groen in de publieke ruimte</a:t>
            </a:r>
          </a:p>
          <a:p>
            <a:pPr marL="742950" lvl="1" indent="-285750" algn="l">
              <a:buFont typeface="Arial" panose="020B0604020202020204" pitchFamily="34" charset="0"/>
              <a:buChar char="•"/>
            </a:pPr>
            <a:r>
              <a:rPr lang="nl-NL" b="0" i="0" dirty="0">
                <a:solidFill>
                  <a:srgbClr val="373A3C"/>
                </a:solidFill>
                <a:effectLst/>
              </a:rPr>
              <a:t>Extra speelstraten</a:t>
            </a:r>
          </a:p>
          <a:p>
            <a:pPr marL="742950" lvl="1" indent="-285750" algn="l">
              <a:buFont typeface="Arial" panose="020B0604020202020204" pitchFamily="34" charset="0"/>
              <a:buChar char="•"/>
            </a:pPr>
            <a:r>
              <a:rPr lang="nl-NL" b="0" i="0" dirty="0" err="1">
                <a:solidFill>
                  <a:srgbClr val="373A3C"/>
                </a:solidFill>
                <a:effectLst/>
              </a:rPr>
              <a:t>Leefstraten</a:t>
            </a:r>
            <a:endParaRPr lang="nl-NL" b="0" i="0" dirty="0">
              <a:solidFill>
                <a:srgbClr val="373A3C"/>
              </a:solidFill>
              <a:effectLst/>
            </a:endParaRPr>
          </a:p>
          <a:p>
            <a:pPr marL="742950" lvl="1" indent="-285750" algn="l">
              <a:buFont typeface="Arial" panose="020B0604020202020204" pitchFamily="34" charset="0"/>
              <a:buChar char="•"/>
            </a:pPr>
            <a:r>
              <a:rPr lang="nl-NL" b="0" i="0" dirty="0">
                <a:solidFill>
                  <a:srgbClr val="373A3C"/>
                </a:solidFill>
                <a:effectLst/>
              </a:rPr>
              <a:t>Borden en signalisaties over 10.000 stappen</a:t>
            </a:r>
          </a:p>
          <a:p>
            <a:pPr marL="742950" lvl="1" indent="-285750" algn="l">
              <a:buFont typeface="Arial" panose="020B0604020202020204" pitchFamily="34" charset="0"/>
              <a:buChar char="•"/>
            </a:pPr>
            <a:r>
              <a:rPr lang="nl-NL" b="0" i="0" dirty="0">
                <a:solidFill>
                  <a:srgbClr val="373A3C"/>
                </a:solidFill>
                <a:effectLst/>
              </a:rPr>
              <a:t>Zet acties in de kijker en sensibiliseer je inwoners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- 153 lokale besturen schreven zich in voor dit 3</a:t>
            </a:r>
            <a:r>
              <a:rPr lang="nl-NL" baseline="30000" dirty="0"/>
              <a:t>e</a:t>
            </a:r>
            <a:r>
              <a:rPr lang="nl-NL" dirty="0"/>
              <a:t> jaar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Gratis telraam (69) of materialen Webwinkel (korting 250 euro - 76) – samen 145 </a:t>
            </a:r>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5</a:t>
            </a:fld>
            <a:endParaRPr lang="nl-BE"/>
          </a:p>
        </p:txBody>
      </p:sp>
    </p:spTree>
    <p:extLst>
      <p:ext uri="{BB962C8B-B14F-4D97-AF65-F5344CB8AC3E}">
        <p14:creationId xmlns:p14="http://schemas.microsoft.com/office/powerpoint/2010/main" val="245873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Herinnering dat de e-</a:t>
            </a:r>
            <a:r>
              <a:rPr lang="nl-NL" dirty="0" err="1"/>
              <a:t>learning</a:t>
            </a:r>
            <a:r>
              <a:rPr lang="nl-NL" dirty="0"/>
              <a:t> nog steeds beschikbaar is (zoals vorige jaren)</a:t>
            </a:r>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6</a:t>
            </a:fld>
            <a:endParaRPr lang="nl-BE"/>
          </a:p>
        </p:txBody>
      </p:sp>
    </p:spTree>
    <p:extLst>
      <p:ext uri="{BB962C8B-B14F-4D97-AF65-F5344CB8AC3E}">
        <p14:creationId xmlns:p14="http://schemas.microsoft.com/office/powerpoint/2010/main" val="217645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spcAft>
                <a:spcPts val="800"/>
              </a:spcAft>
              <a:buFont typeface="Calibri" panose="020F0502020204030204" pitchFamily="34" charset="0"/>
              <a:buNone/>
            </a:pPr>
            <a:r>
              <a:rPr lang="nl-NL" sz="2800" b="0" i="0" dirty="0">
                <a:solidFill>
                  <a:srgbClr val="313537"/>
                </a:solidFill>
                <a:effectLst/>
                <a:latin typeface="Gezond Leven"/>
                <a:ea typeface="Calibri" panose="020F0502020204030204" pitchFamily="34" charset="0"/>
                <a:cs typeface="Times New Roman" panose="02020603050405020304" pitchFamily="18" charset="0"/>
              </a:rPr>
              <a:t>Ondersteuning om acties binnen ruimer kader te plaatsen.</a:t>
            </a:r>
          </a:p>
          <a:p>
            <a:pPr marL="0" lvl="0" indent="0">
              <a:lnSpc>
                <a:spcPct val="107000"/>
              </a:lnSpc>
              <a:spcAft>
                <a:spcPts val="800"/>
              </a:spcAft>
              <a:buFont typeface="Calibri" panose="020F0502020204030204" pitchFamily="34" charset="0"/>
              <a:buNone/>
            </a:pPr>
            <a:endParaRPr lang="nl-NL" sz="2800" dirty="0"/>
          </a:p>
          <a:p>
            <a:pPr marL="0" lvl="0" indent="0">
              <a:lnSpc>
                <a:spcPct val="107000"/>
              </a:lnSpc>
              <a:spcAft>
                <a:spcPts val="800"/>
              </a:spcAft>
              <a:buFont typeface="Calibri" panose="020F0502020204030204" pitchFamily="34" charset="0"/>
              <a:buNone/>
            </a:pPr>
            <a:r>
              <a:rPr lang="nl-NL" sz="2800" b="0" i="0" dirty="0">
                <a:solidFill>
                  <a:srgbClr val="313537"/>
                </a:solidFill>
                <a:effectLst/>
                <a:latin typeface="Gezond Leven"/>
              </a:rPr>
              <a:t>Reken ongeveer 1,5 à 2 uur tijd om deze e-</a:t>
            </a:r>
            <a:r>
              <a:rPr lang="nl-NL" sz="2800" b="0" i="0" dirty="0" err="1">
                <a:solidFill>
                  <a:srgbClr val="313537"/>
                </a:solidFill>
                <a:effectLst/>
                <a:latin typeface="Gezond Leven"/>
              </a:rPr>
              <a:t>learning</a:t>
            </a:r>
            <a:r>
              <a:rPr lang="nl-NL" sz="2800" b="0" i="0" dirty="0">
                <a:solidFill>
                  <a:srgbClr val="313537"/>
                </a:solidFill>
                <a:effectLst/>
                <a:latin typeface="Gezond Leven"/>
              </a:rPr>
              <a:t> volledig te doorlopen</a:t>
            </a:r>
          </a:p>
          <a:p>
            <a:pPr marL="0" lvl="0" indent="0">
              <a:lnSpc>
                <a:spcPct val="107000"/>
              </a:lnSpc>
              <a:spcAft>
                <a:spcPts val="800"/>
              </a:spcAft>
              <a:buFont typeface="Calibri" panose="020F0502020204030204" pitchFamily="34" charset="0"/>
              <a:buNone/>
            </a:pPr>
            <a:r>
              <a:rPr lang="nl-NL" sz="2800" b="0" i="0" dirty="0">
                <a:solidFill>
                  <a:srgbClr val="313537"/>
                </a:solidFill>
                <a:effectLst/>
                <a:latin typeface="Gezond Leven"/>
              </a:rPr>
              <a:t>Ook elk onderdeel apart bekijken kan</a:t>
            </a:r>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7</a:t>
            </a:fld>
            <a:endParaRPr lang="nl-BE"/>
          </a:p>
        </p:txBody>
      </p:sp>
    </p:spTree>
    <p:extLst>
      <p:ext uri="{BB962C8B-B14F-4D97-AF65-F5344CB8AC3E}">
        <p14:creationId xmlns:p14="http://schemas.microsoft.com/office/powerpoint/2010/main" val="29351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8</a:t>
            </a:fld>
            <a:endParaRPr lang="nl-BE"/>
          </a:p>
        </p:txBody>
      </p:sp>
    </p:spTree>
    <p:extLst>
      <p:ext uri="{BB962C8B-B14F-4D97-AF65-F5344CB8AC3E}">
        <p14:creationId xmlns:p14="http://schemas.microsoft.com/office/powerpoint/2010/main" val="326229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9</a:t>
            </a:fld>
            <a:endParaRPr lang="nl-BE"/>
          </a:p>
        </p:txBody>
      </p:sp>
    </p:spTree>
    <p:extLst>
      <p:ext uri="{BB962C8B-B14F-4D97-AF65-F5344CB8AC3E}">
        <p14:creationId xmlns:p14="http://schemas.microsoft.com/office/powerpoint/2010/main" val="175796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10</a:t>
            </a:fld>
            <a:endParaRPr lang="nl-BE"/>
          </a:p>
        </p:txBody>
      </p:sp>
    </p:spTree>
    <p:extLst>
      <p:ext uri="{BB962C8B-B14F-4D97-AF65-F5344CB8AC3E}">
        <p14:creationId xmlns:p14="http://schemas.microsoft.com/office/powerpoint/2010/main" val="2379031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000"/>
            <a:ext cx="6120000" cy="1440000"/>
          </a:xfrm>
        </p:spPr>
        <p:txBody>
          <a:bodyPr/>
          <a:lstStyle/>
          <a:p>
            <a:r>
              <a:rPr lang="nl-NL"/>
              <a:t>Klik om de stijl te bewerken</a:t>
            </a:r>
            <a:endParaRPr lang="nl-BE"/>
          </a:p>
        </p:txBody>
      </p:sp>
      <p:sp>
        <p:nvSpPr>
          <p:cNvPr id="15" name="Date Placeholder 14"/>
          <p:cNvSpPr>
            <a:spLocks noGrp="1"/>
          </p:cNvSpPr>
          <p:nvPr>
            <p:ph type="dt" sz="half" idx="10"/>
          </p:nvPr>
        </p:nvSpPr>
        <p:spPr/>
        <p:txBody>
          <a:bodyPr/>
          <a:lstStyle/>
          <a:p>
            <a:fld id="{B67774C5-FF33-4292-8B64-49963CA21661}" type="datetime1">
              <a:rPr lang="nl-BE" smtClean="0"/>
              <a:t>11/01/2024</a:t>
            </a:fld>
            <a:endParaRPr lang="nl-BE"/>
          </a:p>
        </p:txBody>
      </p:sp>
      <p:pic>
        <p:nvPicPr>
          <p:cNvPr id="9" name="Picture 10">
            <a:extLst>
              <a:ext uri="{FF2B5EF4-FFF2-40B4-BE49-F238E27FC236}">
                <a16:creationId xmlns:a16="http://schemas.microsoft.com/office/drawing/2014/main" id="{48A7B81C-460B-6445-89EE-80E293AB0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9735" y="3662069"/>
            <a:ext cx="1762216" cy="930323"/>
          </a:xfrm>
          <a:prstGeom prst="rect">
            <a:avLst/>
          </a:prstGeom>
        </p:spPr>
      </p:pic>
    </p:spTree>
    <p:extLst>
      <p:ext uri="{BB962C8B-B14F-4D97-AF65-F5344CB8AC3E}">
        <p14:creationId xmlns:p14="http://schemas.microsoft.com/office/powerpoint/2010/main" val="40892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ALLE THEMA'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presentatie</a:t>
            </a:r>
            <a:r>
              <a:rPr lang="en-US"/>
              <a:t> </a:t>
            </a:r>
            <a:r>
              <a:rPr lang="en-US" err="1"/>
              <a:t>rond</a:t>
            </a:r>
            <a:br>
              <a:rPr lang="en-US"/>
            </a:br>
            <a:r>
              <a:rPr lang="en-US" err="1"/>
              <a:t>gezondheid</a:t>
            </a:r>
            <a:r>
              <a:rPr lang="en-US"/>
              <a:t> &amp; milieu</a:t>
            </a:r>
            <a:endParaRPr lang="nl-BE"/>
          </a:p>
        </p:txBody>
      </p:sp>
      <p:pic>
        <p:nvPicPr>
          <p:cNvPr id="25" name="Picture 10">
            <a:extLst>
              <a:ext uri="{FF2B5EF4-FFF2-40B4-BE49-F238E27FC236}">
                <a16:creationId xmlns:a16="http://schemas.microsoft.com/office/drawing/2014/main" id="{71A8E3FD-B7D8-804A-859A-60EA2097E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6" name="Picture 4">
            <a:extLst>
              <a:ext uri="{FF2B5EF4-FFF2-40B4-BE49-F238E27FC236}">
                <a16:creationId xmlns:a16="http://schemas.microsoft.com/office/drawing/2014/main" id="{EF0A9505-DC89-EB46-90DB-F161F2CE3F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27" name="Picture 8">
            <a:extLst>
              <a:ext uri="{FF2B5EF4-FFF2-40B4-BE49-F238E27FC236}">
                <a16:creationId xmlns:a16="http://schemas.microsoft.com/office/drawing/2014/main" id="{09C753A4-C6F8-734B-B01D-2CCE6B7415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28" name="Picture 9">
            <a:extLst>
              <a:ext uri="{FF2B5EF4-FFF2-40B4-BE49-F238E27FC236}">
                <a16:creationId xmlns:a16="http://schemas.microsoft.com/office/drawing/2014/main" id="{E412B8F8-A264-F941-BF1E-79888EC8C3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29" name="Picture 10">
            <a:extLst>
              <a:ext uri="{FF2B5EF4-FFF2-40B4-BE49-F238E27FC236}">
                <a16:creationId xmlns:a16="http://schemas.microsoft.com/office/drawing/2014/main" id="{B66D4D9A-EA4B-8949-804F-B1A446CCB4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spTree>
    <p:extLst>
      <p:ext uri="{BB962C8B-B14F-4D97-AF65-F5344CB8AC3E}">
        <p14:creationId xmlns:p14="http://schemas.microsoft.com/office/powerpoint/2010/main" val="48298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THEMA gezondheid &amp; milie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6679866"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br>
              <a:rPr lang="en-US"/>
            </a:br>
            <a:r>
              <a:rPr lang="en-US" err="1"/>
              <a:t>beweging</a:t>
            </a:r>
            <a:endParaRPr lang="nl-BE"/>
          </a:p>
        </p:txBody>
      </p:sp>
      <p:pic>
        <p:nvPicPr>
          <p:cNvPr id="12" name="Picture 4">
            <a:extLst>
              <a:ext uri="{FF2B5EF4-FFF2-40B4-BE49-F238E27FC236}">
                <a16:creationId xmlns:a16="http://schemas.microsoft.com/office/drawing/2014/main" id="{CF4C3ECD-A999-EF4A-98AB-A2A1943CA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13" name="Picture 8">
            <a:extLst>
              <a:ext uri="{FF2B5EF4-FFF2-40B4-BE49-F238E27FC236}">
                <a16:creationId xmlns:a16="http://schemas.microsoft.com/office/drawing/2014/main" id="{B479D722-313A-1147-B06E-104013DEA0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4" name="Picture 9">
            <a:extLst>
              <a:ext uri="{FF2B5EF4-FFF2-40B4-BE49-F238E27FC236}">
                <a16:creationId xmlns:a16="http://schemas.microsoft.com/office/drawing/2014/main" id="{12D9212E-6C0A-CF46-AF32-A3CB295E6E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8" name="Picture 10">
            <a:extLst>
              <a:ext uri="{FF2B5EF4-FFF2-40B4-BE49-F238E27FC236}">
                <a16:creationId xmlns:a16="http://schemas.microsoft.com/office/drawing/2014/main" id="{50BDE938-34E0-2745-A5D2-C6DD87E6C9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pic>
        <p:nvPicPr>
          <p:cNvPr id="20" name="Picture 10">
            <a:extLst>
              <a:ext uri="{FF2B5EF4-FFF2-40B4-BE49-F238E27FC236}">
                <a16:creationId xmlns:a16="http://schemas.microsoft.com/office/drawing/2014/main" id="{0724F0FD-0A64-E347-9887-4C5F7FEED1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420892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01">
    <p:bg>
      <p:bgPr>
        <a:solidFill>
          <a:srgbClr val="B8D29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792162" y="2704054"/>
            <a:ext cx="7559675" cy="393700"/>
          </a:xfrm>
        </p:spPr>
        <p:txBody>
          <a:bodyPr/>
          <a:lstStyle>
            <a:lvl1pPr marL="0" indent="0" algn="ctr">
              <a:lnSpc>
                <a:spcPct val="100000"/>
              </a:lnSpc>
              <a:buNone/>
              <a:defRPr sz="2400" b="1">
                <a:solidFill>
                  <a:schemeClr val="bg2"/>
                </a:solidFill>
              </a:defRPr>
            </a:lvl1pPr>
          </a:lstStyle>
          <a:p>
            <a:pPr lvl="0"/>
            <a:r>
              <a:rPr lang="nl-BE" dirty="0"/>
              <a:t>Waar denk jij dat wisselwerken voor staat?</a:t>
            </a:r>
          </a:p>
          <a:p>
            <a:pPr lvl="0"/>
            <a:endParaRPr lang="nl-BE" dirty="0"/>
          </a:p>
        </p:txBody>
      </p:sp>
      <p:pic>
        <p:nvPicPr>
          <p:cNvPr id="8" name="Picture 8">
            <a:extLst>
              <a:ext uri="{FF2B5EF4-FFF2-40B4-BE49-F238E27FC236}">
                <a16:creationId xmlns:a16="http://schemas.microsoft.com/office/drawing/2014/main" id="{42D70613-8FD9-4449-BA0F-1F3A93DAB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432" y="4266548"/>
            <a:ext cx="880778" cy="595251"/>
          </a:xfrm>
          <a:prstGeom prst="rect">
            <a:avLst/>
          </a:prstGeom>
        </p:spPr>
      </p:pic>
      <p:pic>
        <p:nvPicPr>
          <p:cNvPr id="9" name="Picture 9">
            <a:extLst>
              <a:ext uri="{FF2B5EF4-FFF2-40B4-BE49-F238E27FC236}">
                <a16:creationId xmlns:a16="http://schemas.microsoft.com/office/drawing/2014/main" id="{0E7E5940-8961-4EB9-856C-4AE3B48AD9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9352" y="4081362"/>
            <a:ext cx="871970" cy="780438"/>
          </a:xfrm>
          <a:prstGeom prst="rect">
            <a:avLst/>
          </a:prstGeom>
        </p:spPr>
      </p:pic>
      <p:pic>
        <p:nvPicPr>
          <p:cNvPr id="10" name="Picture 4">
            <a:extLst>
              <a:ext uri="{FF2B5EF4-FFF2-40B4-BE49-F238E27FC236}">
                <a16:creationId xmlns:a16="http://schemas.microsoft.com/office/drawing/2014/main" id="{4C4159D3-60B0-42DC-BA70-1DA2D35575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1472" y="4102935"/>
            <a:ext cx="857291" cy="774012"/>
          </a:xfrm>
          <a:prstGeom prst="rect">
            <a:avLst/>
          </a:prstGeom>
        </p:spPr>
      </p:pic>
      <p:pic>
        <p:nvPicPr>
          <p:cNvPr id="11" name="Picture 10">
            <a:extLst>
              <a:ext uri="{FF2B5EF4-FFF2-40B4-BE49-F238E27FC236}">
                <a16:creationId xmlns:a16="http://schemas.microsoft.com/office/drawing/2014/main" id="{4A1FB86F-3CB7-47E6-B90C-52C8803A85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55592" y="4121947"/>
            <a:ext cx="413323" cy="701687"/>
          </a:xfrm>
          <a:prstGeom prst="rect">
            <a:avLst/>
          </a:prstGeom>
        </p:spPr>
      </p:pic>
    </p:spTree>
    <p:extLst>
      <p:ext uri="{BB962C8B-B14F-4D97-AF65-F5344CB8AC3E}">
        <p14:creationId xmlns:p14="http://schemas.microsoft.com/office/powerpoint/2010/main" val="118947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02">
    <p:bg>
      <p:bgPr>
        <a:solidFill>
          <a:srgbClr val="F7AC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a:t>van het hoofdstuk</a:t>
            </a:r>
          </a:p>
        </p:txBody>
      </p:sp>
      <p:pic>
        <p:nvPicPr>
          <p:cNvPr id="6" name="Picture 8">
            <a:extLst>
              <a:ext uri="{FF2B5EF4-FFF2-40B4-BE49-F238E27FC236}">
                <a16:creationId xmlns:a16="http://schemas.microsoft.com/office/drawing/2014/main" id="{3DA103E7-51F0-429A-9DE7-363C477FF9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9454" y="3420706"/>
            <a:ext cx="1080000" cy="729890"/>
          </a:xfrm>
          <a:prstGeom prst="rect">
            <a:avLst/>
          </a:prstGeom>
        </p:spPr>
      </p:pic>
      <p:pic>
        <p:nvPicPr>
          <p:cNvPr id="8" name="Picture 9">
            <a:extLst>
              <a:ext uri="{FF2B5EF4-FFF2-40B4-BE49-F238E27FC236}">
                <a16:creationId xmlns:a16="http://schemas.microsoft.com/office/drawing/2014/main" id="{2C08DA76-526F-4372-8889-0779BDC4F0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2374" y="3193632"/>
            <a:ext cx="1069200" cy="956964"/>
          </a:xfrm>
          <a:prstGeom prst="rect">
            <a:avLst/>
          </a:prstGeom>
        </p:spPr>
      </p:pic>
      <p:pic>
        <p:nvPicPr>
          <p:cNvPr id="9" name="Picture 4">
            <a:extLst>
              <a:ext uri="{FF2B5EF4-FFF2-40B4-BE49-F238E27FC236}">
                <a16:creationId xmlns:a16="http://schemas.microsoft.com/office/drawing/2014/main" id="{D0ADAA4E-F479-4410-9145-8BDCFCF2E0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74494" y="3216659"/>
            <a:ext cx="1051200" cy="949084"/>
          </a:xfrm>
          <a:prstGeom prst="rect">
            <a:avLst/>
          </a:prstGeom>
        </p:spPr>
      </p:pic>
      <p:pic>
        <p:nvPicPr>
          <p:cNvPr id="10" name="Picture 10">
            <a:extLst>
              <a:ext uri="{FF2B5EF4-FFF2-40B4-BE49-F238E27FC236}">
                <a16:creationId xmlns:a16="http://schemas.microsoft.com/office/drawing/2014/main" id="{75C8BFD1-57CB-43AC-9383-6AF04E8E00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98614" y="3252031"/>
            <a:ext cx="506811" cy="860400"/>
          </a:xfrm>
          <a:prstGeom prst="rect">
            <a:avLst/>
          </a:prstGeom>
        </p:spPr>
      </p:pic>
      <p:pic>
        <p:nvPicPr>
          <p:cNvPr id="11" name="Afbeelding 10" descr="Afbeelding met tekening&#10;&#10;Automatisch gegenereerde beschrijving">
            <a:extLst>
              <a:ext uri="{FF2B5EF4-FFF2-40B4-BE49-F238E27FC236}">
                <a16:creationId xmlns:a16="http://schemas.microsoft.com/office/drawing/2014/main" id="{7D35E599-14D6-4B2C-9679-57A32E57BE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05380" y="248991"/>
            <a:ext cx="2592387" cy="1368620"/>
          </a:xfrm>
          <a:prstGeom prst="rect">
            <a:avLst/>
          </a:prstGeom>
        </p:spPr>
      </p:pic>
    </p:spTree>
    <p:extLst>
      <p:ext uri="{BB962C8B-B14F-4D97-AF65-F5344CB8AC3E}">
        <p14:creationId xmlns:p14="http://schemas.microsoft.com/office/powerpoint/2010/main" val="3256476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 03">
    <p:bg>
      <p:bgPr>
        <a:solidFill>
          <a:srgbClr val="F08AA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a:t>van het hoofdstuk</a:t>
            </a:r>
          </a:p>
        </p:txBody>
      </p:sp>
    </p:spTree>
    <p:extLst>
      <p:ext uri="{BB962C8B-B14F-4D97-AF65-F5344CB8AC3E}">
        <p14:creationId xmlns:p14="http://schemas.microsoft.com/office/powerpoint/2010/main" val="183602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 04">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a:t>van het hoofdstuk</a:t>
            </a:r>
          </a:p>
        </p:txBody>
      </p:sp>
    </p:spTree>
    <p:extLst>
      <p:ext uri="{BB962C8B-B14F-4D97-AF65-F5344CB8AC3E}">
        <p14:creationId xmlns:p14="http://schemas.microsoft.com/office/powerpoint/2010/main" val="1493996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oudstaf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8244000" cy="360000"/>
          </a:xfrm>
        </p:spPr>
        <p:txBody>
          <a:bodyPr/>
          <a:lstStyle>
            <a:lvl1pPr>
              <a:defRPr sz="2400">
                <a:solidFill>
                  <a:schemeClr val="bg1"/>
                </a:solidFill>
              </a:defRPr>
            </a:lvl1pPr>
          </a:lstStyle>
          <a:p>
            <a:r>
              <a:rPr lang="en-US"/>
              <a:t>Click to edit Master title style</a:t>
            </a:r>
            <a:endParaRPr lang="nl-BE"/>
          </a:p>
        </p:txBody>
      </p:sp>
      <p:sp>
        <p:nvSpPr>
          <p:cNvPr id="3" name="Date Placeholder 2"/>
          <p:cNvSpPr>
            <a:spLocks noGrp="1"/>
          </p:cNvSpPr>
          <p:nvPr>
            <p:ph type="dt" sz="half" idx="10"/>
          </p:nvPr>
        </p:nvSpPr>
        <p:spPr/>
        <p:txBody>
          <a:bodyPr/>
          <a:lstStyle/>
          <a:p>
            <a:fld id="{A6A440F9-096D-4BE8-820E-C5E10E2F52C9}" type="datetime1">
              <a:rPr lang="nl-BE" smtClean="0"/>
              <a:t>11/01/2024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23AB928-941E-4114-ADAE-BFAF879226BF}" type="slidenum">
              <a:rPr lang="nl-BE" smtClean="0"/>
              <a:t>‹nr.›</a:t>
            </a:fld>
            <a:endParaRPr lang="nl-BE"/>
          </a:p>
        </p:txBody>
      </p:sp>
      <p:sp>
        <p:nvSpPr>
          <p:cNvPr id="7" name="Text Placeholder 6"/>
          <p:cNvSpPr>
            <a:spLocks noGrp="1"/>
          </p:cNvSpPr>
          <p:nvPr>
            <p:ph type="body" sz="quarter" idx="13"/>
          </p:nvPr>
        </p:nvSpPr>
        <p:spPr>
          <a:xfrm>
            <a:off x="539750" y="1054799"/>
            <a:ext cx="8243888" cy="3506400"/>
          </a:xfrm>
        </p:spPr>
        <p:txBody>
          <a:bodyPr/>
          <a:lstStyle>
            <a:lvl1pPr marL="0" indent="-360000">
              <a:lnSpc>
                <a:spcPct val="100000"/>
              </a:lnSpc>
              <a:spcAft>
                <a:spcPts val="1800"/>
              </a:spcAft>
              <a:buClr>
                <a:schemeClr val="bg1"/>
              </a:buClr>
              <a:buSzPct val="112000"/>
              <a:buFont typeface="+mj-lt"/>
              <a:buAutoNum type="arabicPeriod"/>
              <a:defRPr/>
            </a:lvl1pPr>
          </a:lstStyle>
          <a:p>
            <a:pPr lvl="0"/>
            <a:r>
              <a:rPr lang="en-US"/>
              <a:t>Click to edit Master text style</a:t>
            </a:r>
          </a:p>
        </p:txBody>
      </p:sp>
    </p:spTree>
    <p:extLst>
      <p:ext uri="{BB962C8B-B14F-4D97-AF65-F5344CB8AC3E}">
        <p14:creationId xmlns:p14="http://schemas.microsoft.com/office/powerpoint/2010/main" val="252663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2"/>
        </a:solidFill>
        <a:effectLst/>
      </p:bgPr>
    </p:bg>
    <p:spTree>
      <p:nvGrpSpPr>
        <p:cNvPr id="1" name=""/>
        <p:cNvGrpSpPr/>
        <p:nvPr/>
      </p:nvGrpSpPr>
      <p:grpSpPr>
        <a:xfrm>
          <a:off x="0" y="0"/>
          <a:ext cx="0" cy="0"/>
          <a:chOff x="0" y="0"/>
          <a:chExt cx="0" cy="0"/>
        </a:xfrm>
      </p:grpSpPr>
      <p:sp>
        <p:nvSpPr>
          <p:cNvPr id="20" name="Freeform 19"/>
          <p:cNvSpPr/>
          <p:nvPr userDrawn="1"/>
        </p:nvSpPr>
        <p:spPr>
          <a:xfrm>
            <a:off x="0" y="0"/>
            <a:ext cx="8104714" cy="5143500"/>
          </a:xfrm>
          <a:custGeom>
            <a:avLst/>
            <a:gdLst>
              <a:gd name="connsiteX0" fmla="*/ 0 w 8104714"/>
              <a:gd name="connsiteY0" fmla="*/ 0 h 5143500"/>
              <a:gd name="connsiteX1" fmla="*/ 8104714 w 8104714"/>
              <a:gd name="connsiteY1" fmla="*/ 0 h 5143500"/>
              <a:gd name="connsiteX2" fmla="*/ 5134956 w 8104714"/>
              <a:gd name="connsiteY2" fmla="*/ 5143500 h 5143500"/>
              <a:gd name="connsiteX3" fmla="*/ 931045 w 8104714"/>
              <a:gd name="connsiteY3" fmla="*/ 5143500 h 5143500"/>
              <a:gd name="connsiteX4" fmla="*/ 0 w 8104714"/>
              <a:gd name="connsiteY4" fmla="*/ 353097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714" h="5143500">
                <a:moveTo>
                  <a:pt x="0" y="0"/>
                </a:moveTo>
                <a:lnTo>
                  <a:pt x="8104714" y="0"/>
                </a:lnTo>
                <a:lnTo>
                  <a:pt x="5134956" y="5143500"/>
                </a:lnTo>
                <a:lnTo>
                  <a:pt x="931045" y="5143500"/>
                </a:lnTo>
                <a:lnTo>
                  <a:pt x="0" y="3530970"/>
                </a:lnTo>
                <a:close/>
              </a:path>
            </a:pathLst>
          </a:custGeom>
          <a:solidFill>
            <a:srgbClr val="F7A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title"/>
          </p:nvPr>
        </p:nvSpPr>
        <p:spPr>
          <a:xfrm>
            <a:off x="720000" y="720000"/>
            <a:ext cx="6849200" cy="630000"/>
          </a:xfrm>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err="1"/>
              <a:t>Voornaam</a:t>
            </a:r>
            <a:r>
              <a:rPr lang="en-US"/>
              <a:t> </a:t>
            </a:r>
            <a:r>
              <a:rPr lang="en-US" err="1"/>
              <a:t>Naam</a:t>
            </a:r>
            <a:endParaRPr lang="en-US"/>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err="1"/>
              <a:t>Telefoon</a:t>
            </a:r>
            <a:r>
              <a:rPr lang="en-US"/>
              <a:t>#</a:t>
            </a:r>
          </a:p>
        </p:txBody>
      </p:sp>
      <p:pic>
        <p:nvPicPr>
          <p:cNvPr id="12" name="Picture 10">
            <a:extLst>
              <a:ext uri="{FF2B5EF4-FFF2-40B4-BE49-F238E27FC236}">
                <a16:creationId xmlns:a16="http://schemas.microsoft.com/office/drawing/2014/main" id="{7F055462-D4F6-BF4F-8806-071001E23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787" y="4006727"/>
            <a:ext cx="1208097" cy="637788"/>
          </a:xfrm>
          <a:prstGeom prst="rect">
            <a:avLst/>
          </a:prstGeom>
        </p:spPr>
      </p:pic>
    </p:spTree>
    <p:extLst>
      <p:ext uri="{BB962C8B-B14F-4D97-AF65-F5344CB8AC3E}">
        <p14:creationId xmlns:p14="http://schemas.microsoft.com/office/powerpoint/2010/main" val="61543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dankt alternatief">
    <p:bg>
      <p:bgPr>
        <a:solidFill>
          <a:srgbClr val="F7AC4B"/>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err="1"/>
              <a:t>Voornaam</a:t>
            </a:r>
            <a:r>
              <a:rPr lang="en-US"/>
              <a:t> </a:t>
            </a:r>
            <a:r>
              <a:rPr lang="en-US" err="1"/>
              <a:t>Naam</a:t>
            </a:r>
            <a:endParaRPr lang="en-US"/>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err="1"/>
              <a:t>Telefoon</a:t>
            </a:r>
            <a:r>
              <a:rPr lang="en-US"/>
              <a:t>#</a:t>
            </a:r>
          </a:p>
        </p:txBody>
      </p:sp>
      <p:sp>
        <p:nvSpPr>
          <p:cNvPr id="9" name="TextBox 8"/>
          <p:cNvSpPr txBox="1"/>
          <p:nvPr userDrawn="1"/>
        </p:nvSpPr>
        <p:spPr>
          <a:xfrm>
            <a:off x="720000" y="2628000"/>
            <a:ext cx="2540000" cy="215444"/>
          </a:xfrm>
          <a:prstGeom prst="rect">
            <a:avLst/>
          </a:prstGeom>
          <a:noFill/>
        </p:spPr>
        <p:txBody>
          <a:bodyPr wrap="square" lIns="0" tIns="0" rIns="0" bIns="0" rtlCol="0">
            <a:noAutofit/>
          </a:bodyPr>
          <a:lstStyle/>
          <a:p>
            <a:r>
              <a:rPr lang="nl-BE" sz="1400">
                <a:solidFill>
                  <a:schemeClr val="bg2"/>
                </a:solidFill>
              </a:rPr>
              <a:t>gezondleven.be</a:t>
            </a:r>
          </a:p>
        </p:txBody>
      </p:sp>
      <p:pic>
        <p:nvPicPr>
          <p:cNvPr id="12" name="Picture 10">
            <a:extLst>
              <a:ext uri="{FF2B5EF4-FFF2-40B4-BE49-F238E27FC236}">
                <a16:creationId xmlns:a16="http://schemas.microsoft.com/office/drawing/2014/main" id="{0A719906-5880-D64F-AB3D-AE2C1F45BC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Tree>
    <p:extLst>
      <p:ext uri="{BB962C8B-B14F-4D97-AF65-F5344CB8AC3E}">
        <p14:creationId xmlns:p14="http://schemas.microsoft.com/office/powerpoint/2010/main" val="325333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ernatief 2">
    <p:bg>
      <p:bgPr>
        <a:solidFill>
          <a:schemeClr val="bg2"/>
        </a:solidFill>
        <a:effectLst/>
      </p:bgPr>
    </p:bg>
    <p:spTree>
      <p:nvGrpSpPr>
        <p:cNvPr id="1" name=""/>
        <p:cNvGrpSpPr/>
        <p:nvPr/>
      </p:nvGrpSpPr>
      <p:grpSpPr>
        <a:xfrm>
          <a:off x="0" y="0"/>
          <a:ext cx="0" cy="0"/>
          <a:chOff x="0" y="0"/>
          <a:chExt cx="0" cy="0"/>
        </a:xfrm>
      </p:grpSpPr>
      <p:sp>
        <p:nvSpPr>
          <p:cNvPr id="14" name="Freeform 13"/>
          <p:cNvSpPr/>
          <p:nvPr userDrawn="1"/>
        </p:nvSpPr>
        <p:spPr>
          <a:xfrm>
            <a:off x="0" y="1"/>
            <a:ext cx="7858600" cy="5143500"/>
          </a:xfrm>
          <a:custGeom>
            <a:avLst/>
            <a:gdLst>
              <a:gd name="connsiteX0" fmla="*/ 0 w 7858600"/>
              <a:gd name="connsiteY0" fmla="*/ 0 h 5143500"/>
              <a:gd name="connsiteX1" fmla="*/ 7858600 w 7858600"/>
              <a:gd name="connsiteY1" fmla="*/ 0 h 5143500"/>
              <a:gd name="connsiteX2" fmla="*/ 4888941 w 7858600"/>
              <a:gd name="connsiteY2" fmla="*/ 5143500 h 5143500"/>
              <a:gd name="connsiteX3" fmla="*/ 1508259 w 7858600"/>
              <a:gd name="connsiteY3" fmla="*/ 5143500 h 5143500"/>
              <a:gd name="connsiteX4" fmla="*/ 0 w 7858600"/>
              <a:gd name="connsiteY4" fmla="*/ 2531170 h 5143500"/>
              <a:gd name="connsiteX5" fmla="*/ 0 w 78586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600" h="5143500">
                <a:moveTo>
                  <a:pt x="0" y="0"/>
                </a:moveTo>
                <a:lnTo>
                  <a:pt x="7858600" y="0"/>
                </a:lnTo>
                <a:lnTo>
                  <a:pt x="4888941" y="5143500"/>
                </a:lnTo>
                <a:lnTo>
                  <a:pt x="1508259" y="5143500"/>
                </a:lnTo>
                <a:lnTo>
                  <a:pt x="0" y="253117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1260000"/>
            <a:ext cx="5040000" cy="720000"/>
          </a:xfrm>
        </p:spPr>
        <p:txBody>
          <a:bodyPr/>
          <a:lstStyle/>
          <a:p>
            <a:r>
              <a:rPr lang="nl-NL"/>
              <a:t>Klik om de stijl te bewerken</a:t>
            </a:r>
            <a:endParaRPr lang="nl-BE"/>
          </a:p>
        </p:txBody>
      </p:sp>
      <p:pic>
        <p:nvPicPr>
          <p:cNvPr id="10" name="Picture 10">
            <a:extLst>
              <a:ext uri="{FF2B5EF4-FFF2-40B4-BE49-F238E27FC236}">
                <a16:creationId xmlns:a16="http://schemas.microsoft.com/office/drawing/2014/main" id="{C0D490B5-A51F-C449-B626-ECE6936CF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6626" y="3950164"/>
            <a:ext cx="1315253" cy="694359"/>
          </a:xfrm>
          <a:prstGeom prst="rect">
            <a:avLst/>
          </a:prstGeom>
        </p:spPr>
      </p:pic>
    </p:spTree>
    <p:extLst>
      <p:ext uri="{BB962C8B-B14F-4D97-AF65-F5344CB8AC3E}">
        <p14:creationId xmlns:p14="http://schemas.microsoft.com/office/powerpoint/2010/main" val="10524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ernatief 3">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68" b="2641"/>
          <a:stretch/>
        </p:blipFill>
        <p:spPr>
          <a:xfrm>
            <a:off x="0" y="0"/>
            <a:ext cx="9144000" cy="5143500"/>
          </a:xfrm>
          <a:prstGeom prst="rect">
            <a:avLst/>
          </a:prstGeom>
        </p:spPr>
      </p:pic>
      <p:sp>
        <p:nvSpPr>
          <p:cNvPr id="9" name="Flowchart: Merge 8"/>
          <p:cNvSpPr/>
          <p:nvPr userDrawn="1"/>
        </p:nvSpPr>
        <p:spPr>
          <a:xfrm>
            <a:off x="2777400" y="0"/>
            <a:ext cx="7082972" cy="6096000"/>
          </a:xfrm>
          <a:prstGeom prst="flowChartMerge">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2253600"/>
            <a:ext cx="3492000" cy="720000"/>
          </a:xfrm>
        </p:spPr>
        <p:txBody>
          <a:bodyPr/>
          <a:lstStyle>
            <a:lvl1pPr>
              <a:defRPr>
                <a:solidFill>
                  <a:schemeClr val="bg2"/>
                </a:solidFill>
              </a:defRPr>
            </a:lvl1pPr>
          </a:lstStyle>
          <a:p>
            <a:r>
              <a:rPr lang="nl-NL"/>
              <a:t>Klik om de stijl te bewerken</a:t>
            </a:r>
            <a:endParaRPr lang="nl-BE"/>
          </a:p>
        </p:txBody>
      </p:sp>
      <p:pic>
        <p:nvPicPr>
          <p:cNvPr id="11" name="Picture 10">
            <a:extLst>
              <a:ext uri="{FF2B5EF4-FFF2-40B4-BE49-F238E27FC236}">
                <a16:creationId xmlns:a16="http://schemas.microsoft.com/office/drawing/2014/main" id="{0F2AF132-5FF5-3240-A54D-A2E07C427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599" y="266936"/>
            <a:ext cx="1243816" cy="656645"/>
          </a:xfrm>
          <a:prstGeom prst="rect">
            <a:avLst/>
          </a:prstGeom>
        </p:spPr>
      </p:pic>
    </p:spTree>
    <p:extLst>
      <p:ext uri="{BB962C8B-B14F-4D97-AF65-F5344CB8AC3E}">
        <p14:creationId xmlns:p14="http://schemas.microsoft.com/office/powerpoint/2010/main" val="368093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alternatief 4">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2678275" y="0"/>
            <a:ext cx="6451450" cy="5143500"/>
          </a:xfrm>
          <a:custGeom>
            <a:avLst/>
            <a:gdLst>
              <a:gd name="connsiteX0" fmla="*/ 0 w 6451450"/>
              <a:gd name="connsiteY0" fmla="*/ 0 h 5143500"/>
              <a:gd name="connsiteX1" fmla="*/ 6451450 w 6451450"/>
              <a:gd name="connsiteY1" fmla="*/ 0 h 5143500"/>
              <a:gd name="connsiteX2" fmla="*/ 3481892 w 6451450"/>
              <a:gd name="connsiteY2" fmla="*/ 5143500 h 5143500"/>
              <a:gd name="connsiteX3" fmla="*/ 2969559 w 645145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451450" h="5143500">
                <a:moveTo>
                  <a:pt x="0" y="0"/>
                </a:moveTo>
                <a:lnTo>
                  <a:pt x="6451450" y="0"/>
                </a:lnTo>
                <a:lnTo>
                  <a:pt x="3481892" y="5143500"/>
                </a:lnTo>
                <a:lnTo>
                  <a:pt x="2969559" y="5143500"/>
                </a:lnTo>
                <a:close/>
              </a:path>
            </a:pathLst>
          </a:custGeom>
          <a:solidFill>
            <a:schemeClr val="tx1"/>
          </a:solidFill>
        </p:spPr>
        <p:txBody>
          <a:bodyPr wrap="square" tIns="720000">
            <a:noAutofit/>
          </a:bodyPr>
          <a:lstStyle>
            <a:lvl1pPr algn="ctr">
              <a:buClr>
                <a:schemeClr val="bg2"/>
              </a:buClr>
              <a:defRPr/>
            </a:lvl1pPr>
          </a:lstStyle>
          <a:p>
            <a:r>
              <a:rPr lang="nl-NL"/>
              <a:t>Klik op het pictogram als u een afbeelding wilt toevoegen</a:t>
            </a:r>
            <a:endParaRPr lang="nl-BE"/>
          </a:p>
        </p:txBody>
      </p:sp>
      <p:sp>
        <p:nvSpPr>
          <p:cNvPr id="2" name="Title 1"/>
          <p:cNvSpPr>
            <a:spLocks noGrp="1"/>
          </p:cNvSpPr>
          <p:nvPr>
            <p:ph type="title"/>
          </p:nvPr>
        </p:nvSpPr>
        <p:spPr>
          <a:xfrm>
            <a:off x="720000" y="2253600"/>
            <a:ext cx="3240000" cy="720000"/>
          </a:xfrm>
        </p:spPr>
        <p:txBody>
          <a:bodyPr/>
          <a:lstStyle/>
          <a:p>
            <a:r>
              <a:rPr lang="nl-NL"/>
              <a:t>Klik om de stijl te bewerken</a:t>
            </a:r>
            <a:endParaRPr lang="nl-BE"/>
          </a:p>
        </p:txBody>
      </p:sp>
      <p:pic>
        <p:nvPicPr>
          <p:cNvPr id="9" name="Picture 3">
            <a:extLst>
              <a:ext uri="{FF2B5EF4-FFF2-40B4-BE49-F238E27FC236}">
                <a16:creationId xmlns:a16="http://schemas.microsoft.com/office/drawing/2014/main" id="{83FEA7D0-78DB-E54B-9CEC-DDA55D6634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3052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alternatief 5">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2253600"/>
            <a:ext cx="3240000" cy="720000"/>
          </a:xfrm>
        </p:spPr>
        <p:txBody>
          <a:bodyPr/>
          <a:lstStyle/>
          <a:p>
            <a:r>
              <a:rPr lang="nl-NL"/>
              <a:t>Klik om de stijl te bewerken</a:t>
            </a:r>
            <a:endParaRPr lang="nl-BE"/>
          </a:p>
        </p:txBody>
      </p:sp>
    </p:spTree>
    <p:extLst>
      <p:ext uri="{BB962C8B-B14F-4D97-AF65-F5344CB8AC3E}">
        <p14:creationId xmlns:p14="http://schemas.microsoft.com/office/powerpoint/2010/main" val="55493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THEMA voed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gezonde</a:t>
            </a:r>
            <a:r>
              <a:rPr lang="en-US"/>
              <a:t> </a:t>
            </a:r>
            <a:r>
              <a:rPr lang="en-US" err="1"/>
              <a:t>voeding</a:t>
            </a:r>
            <a:endParaRPr lang="nl-BE"/>
          </a:p>
        </p:txBody>
      </p:sp>
      <p:pic>
        <p:nvPicPr>
          <p:cNvPr id="20" name="Picture 10">
            <a:extLst>
              <a:ext uri="{FF2B5EF4-FFF2-40B4-BE49-F238E27FC236}">
                <a16:creationId xmlns:a16="http://schemas.microsoft.com/office/drawing/2014/main" id="{8BC253EA-B554-E041-9A36-AF573ADDC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1" name="Picture 2">
            <a:extLst>
              <a:ext uri="{FF2B5EF4-FFF2-40B4-BE49-F238E27FC236}">
                <a16:creationId xmlns:a16="http://schemas.microsoft.com/office/drawing/2014/main" id="{7F292313-7DDB-4C4A-A890-E2AFEB15FA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3200" y="511200"/>
            <a:ext cx="730800" cy="787016"/>
          </a:xfrm>
          <a:prstGeom prst="rect">
            <a:avLst/>
          </a:prstGeom>
        </p:spPr>
      </p:pic>
      <p:pic>
        <p:nvPicPr>
          <p:cNvPr id="22" name="Picture 5">
            <a:extLst>
              <a:ext uri="{FF2B5EF4-FFF2-40B4-BE49-F238E27FC236}">
                <a16:creationId xmlns:a16="http://schemas.microsoft.com/office/drawing/2014/main" id="{B6F4E643-FB94-8D4B-937D-41466378E6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7200" y="507600"/>
            <a:ext cx="946800" cy="839722"/>
          </a:xfrm>
          <a:prstGeom prst="rect">
            <a:avLst/>
          </a:prstGeom>
        </p:spPr>
      </p:pic>
      <p:pic>
        <p:nvPicPr>
          <p:cNvPr id="23" name="Picture 6">
            <a:extLst>
              <a:ext uri="{FF2B5EF4-FFF2-40B4-BE49-F238E27FC236}">
                <a16:creationId xmlns:a16="http://schemas.microsoft.com/office/drawing/2014/main" id="{E12C1B82-1590-E14B-8477-2089C3BCD2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629999"/>
            <a:ext cx="1090800" cy="644306"/>
          </a:xfrm>
          <a:prstGeom prst="rect">
            <a:avLst/>
          </a:prstGeom>
        </p:spPr>
      </p:pic>
      <p:pic>
        <p:nvPicPr>
          <p:cNvPr id="24" name="Picture 7">
            <a:extLst>
              <a:ext uri="{FF2B5EF4-FFF2-40B4-BE49-F238E27FC236}">
                <a16:creationId xmlns:a16="http://schemas.microsoft.com/office/drawing/2014/main" id="{FA52BDF2-7B21-704A-8E19-DAF03BD167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5600" y="385200"/>
            <a:ext cx="734400" cy="1050758"/>
          </a:xfrm>
          <a:prstGeom prst="rect">
            <a:avLst/>
          </a:prstGeom>
        </p:spPr>
      </p:pic>
    </p:spTree>
    <p:extLst>
      <p:ext uri="{BB962C8B-B14F-4D97-AF65-F5344CB8AC3E}">
        <p14:creationId xmlns:p14="http://schemas.microsoft.com/office/powerpoint/2010/main" val="345050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THEMA beweg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beweging</a:t>
            </a:r>
            <a:endParaRPr lang="nl-BE"/>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pic>
        <p:nvPicPr>
          <p:cNvPr id="13" name="Picture 10">
            <a:extLst>
              <a:ext uri="{FF2B5EF4-FFF2-40B4-BE49-F238E27FC236}">
                <a16:creationId xmlns:a16="http://schemas.microsoft.com/office/drawing/2014/main" id="{3658C313-27AC-5344-886C-F2948F26F5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353776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THEMA roke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br>
              <a:rPr lang="en-US"/>
            </a:br>
            <a:r>
              <a:rPr lang="en-US" err="1"/>
              <a:t>tabak</a:t>
            </a:r>
            <a:r>
              <a:rPr lang="en-US"/>
              <a:t>/</a:t>
            </a:r>
            <a:r>
              <a:rPr lang="en-US" err="1"/>
              <a:t>roken</a:t>
            </a:r>
            <a:endParaRPr lang="nl-BE"/>
          </a:p>
        </p:txBody>
      </p:sp>
      <p:pic>
        <p:nvPicPr>
          <p:cNvPr id="19" name="Picture 10">
            <a:extLst>
              <a:ext uri="{FF2B5EF4-FFF2-40B4-BE49-F238E27FC236}">
                <a16:creationId xmlns:a16="http://schemas.microsoft.com/office/drawing/2014/main" id="{3A34868D-93FB-434D-A5C5-F1302B847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0" name="Picture 2">
            <a:extLst>
              <a:ext uri="{FF2B5EF4-FFF2-40B4-BE49-F238E27FC236}">
                <a16:creationId xmlns:a16="http://schemas.microsoft.com/office/drawing/2014/main" id="{16DD77D0-7FEA-A34F-A188-8BCBD4FA1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600" y="392400"/>
            <a:ext cx="892800" cy="870480"/>
          </a:xfrm>
          <a:prstGeom prst="rect">
            <a:avLst/>
          </a:prstGeom>
        </p:spPr>
      </p:pic>
      <p:pic>
        <p:nvPicPr>
          <p:cNvPr id="21" name="Picture 5">
            <a:extLst>
              <a:ext uri="{FF2B5EF4-FFF2-40B4-BE49-F238E27FC236}">
                <a16:creationId xmlns:a16="http://schemas.microsoft.com/office/drawing/2014/main" id="{73A80F77-05D1-1B4A-816F-889232B0E9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3600" y="406800"/>
            <a:ext cx="752400" cy="1003200"/>
          </a:xfrm>
          <a:prstGeom prst="rect">
            <a:avLst/>
          </a:prstGeom>
        </p:spPr>
      </p:pic>
      <p:pic>
        <p:nvPicPr>
          <p:cNvPr id="22" name="Picture 6">
            <a:extLst>
              <a:ext uri="{FF2B5EF4-FFF2-40B4-BE49-F238E27FC236}">
                <a16:creationId xmlns:a16="http://schemas.microsoft.com/office/drawing/2014/main" id="{83C75C6F-2D4C-7B4D-B532-4F358BF308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1600" y="622800"/>
            <a:ext cx="921600" cy="670254"/>
          </a:xfrm>
          <a:prstGeom prst="rect">
            <a:avLst/>
          </a:prstGeom>
        </p:spPr>
      </p:pic>
      <p:pic>
        <p:nvPicPr>
          <p:cNvPr id="23" name="Picture 7">
            <a:extLst>
              <a:ext uri="{FF2B5EF4-FFF2-40B4-BE49-F238E27FC236}">
                <a16:creationId xmlns:a16="http://schemas.microsoft.com/office/drawing/2014/main" id="{FF892ED0-7B15-7E4E-B22C-BD446C5459E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0800" y="554400"/>
            <a:ext cx="932400" cy="792818"/>
          </a:xfrm>
          <a:prstGeom prst="rect">
            <a:avLst/>
          </a:prstGeom>
        </p:spPr>
      </p:pic>
    </p:spTree>
    <p:extLst>
      <p:ext uri="{BB962C8B-B14F-4D97-AF65-F5344CB8AC3E}">
        <p14:creationId xmlns:p14="http://schemas.microsoft.com/office/powerpoint/2010/main" val="872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THEMA geestelijke/mentale gezondhei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656472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br>
              <a:rPr lang="en-US"/>
            </a:br>
            <a:r>
              <a:rPr lang="en-US" err="1"/>
              <a:t>geestelijke</a:t>
            </a:r>
            <a:r>
              <a:rPr lang="en-US"/>
              <a:t>/</a:t>
            </a:r>
            <a:r>
              <a:rPr lang="en-US" err="1"/>
              <a:t>mentale</a:t>
            </a:r>
            <a:r>
              <a:rPr lang="en-US"/>
              <a:t> </a:t>
            </a:r>
            <a:r>
              <a:rPr lang="en-US" err="1"/>
              <a:t>gezondheid</a:t>
            </a:r>
            <a:endParaRPr lang="nl-BE"/>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pic>
        <p:nvPicPr>
          <p:cNvPr id="18" name="Picture 10">
            <a:extLst>
              <a:ext uri="{FF2B5EF4-FFF2-40B4-BE49-F238E27FC236}">
                <a16:creationId xmlns:a16="http://schemas.microsoft.com/office/drawing/2014/main" id="{4252314D-E38A-9D47-99CB-D829ECBCC8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312405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727201"/>
            <a:ext cx="7704000" cy="291893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2" name="Title Placeholder 1"/>
          <p:cNvSpPr>
            <a:spLocks noGrp="1"/>
          </p:cNvSpPr>
          <p:nvPr>
            <p:ph type="title"/>
          </p:nvPr>
        </p:nvSpPr>
        <p:spPr>
          <a:xfrm>
            <a:off x="720000" y="1260000"/>
            <a:ext cx="7704000" cy="1440000"/>
          </a:xfrm>
          <a:prstGeom prst="rect">
            <a:avLst/>
          </a:prstGeom>
        </p:spPr>
        <p:txBody>
          <a:bodyPr vert="horz" lIns="0" tIns="0" rIns="0" bIns="0" rtlCol="0" anchor="t" anchorCtr="0">
            <a:noAutofit/>
          </a:bodyPr>
          <a:lstStyle/>
          <a:p>
            <a:r>
              <a:rPr lang="nl-NL"/>
              <a:t>Klik om de stijl te bewerken</a:t>
            </a:r>
            <a:endParaRPr lang="nl-BE"/>
          </a:p>
        </p:txBody>
      </p:sp>
      <p:sp>
        <p:nvSpPr>
          <p:cNvPr id="4" name="Date Placeholder 3"/>
          <p:cNvSpPr>
            <a:spLocks noGrp="1"/>
          </p:cNvSpPr>
          <p:nvPr>
            <p:ph type="dt" sz="half" idx="2"/>
          </p:nvPr>
        </p:nvSpPr>
        <p:spPr>
          <a:xfrm>
            <a:off x="720000" y="2880000"/>
            <a:ext cx="2057400" cy="273844"/>
          </a:xfrm>
          <a:prstGeom prst="rect">
            <a:avLst/>
          </a:prstGeom>
        </p:spPr>
        <p:txBody>
          <a:bodyPr vert="horz" lIns="0" tIns="0" rIns="0" bIns="0" rtlCol="0" anchor="ctr"/>
          <a:lstStyle>
            <a:lvl1pPr algn="l">
              <a:defRPr sz="1600" b="1">
                <a:solidFill>
                  <a:schemeClr val="bg2"/>
                </a:solidFill>
              </a:defRPr>
            </a:lvl1pPr>
          </a:lstStyle>
          <a:p>
            <a:fld id="{64935C11-25DD-4138-86C4-F9897470930B}" type="datetime1">
              <a:rPr lang="nl-BE" smtClean="0"/>
              <a:t>11/01/2024</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2377794863"/>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72" r:id="rId4"/>
    <p:sldLayoutId id="2147483683" r:id="rId5"/>
    <p:sldLayoutId id="2147483684" r:id="rId6"/>
    <p:sldLayoutId id="2147483685" r:id="rId7"/>
    <p:sldLayoutId id="2147483686" r:id="rId8"/>
    <p:sldLayoutId id="2147483687" r:id="rId9"/>
    <p:sldLayoutId id="2147483689" r:id="rId10"/>
    <p:sldLayoutId id="2147483688" r:id="rId11"/>
  </p:sldLayoutIdLst>
  <p:hf sldNum="0" hdr="0" ftr="0"/>
  <p:txStyles>
    <p:title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a:t>Click to edit Master title style</a:t>
            </a:r>
            <a:endParaRPr lang="nl-BE"/>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84D977F7-57F9-4D81-8DB5-6E971231B763}" type="datetime1">
              <a:rPr lang="nl-BE" smtClean="0"/>
              <a:t>11/01/2024</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31946198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2" r:id="rId5"/>
  </p:sldLayoutIdLst>
  <p:hf sldNum="0" hdr="0" ftr="0"/>
  <p:txStyles>
    <p:titleStyle>
      <a:lvl1pPr algn="ctr" defTabSz="685800" rtl="0" eaLnBrk="1" latinLnBrk="0" hangingPunct="1">
        <a:lnSpc>
          <a:spcPct val="100000"/>
        </a:lnSpc>
        <a:spcBef>
          <a:spcPct val="0"/>
        </a:spcBef>
        <a:buNone/>
        <a:defRPr sz="2200" b="1" kern="1200" baseline="0">
          <a:solidFill>
            <a:srgbClr val="F7AC4B"/>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548000"/>
            <a:ext cx="3600000" cy="288000"/>
          </a:xfrm>
          <a:prstGeom prst="rect">
            <a:avLst/>
          </a:prstGeom>
        </p:spPr>
        <p:txBody>
          <a:bodyPr vert="horz" lIns="0" tIns="0" rIns="0" bIns="0" rtlCol="0">
            <a:noAutofit/>
          </a:bodyPr>
          <a:lstStyle/>
          <a:p>
            <a:pPr lvl="0"/>
            <a:endParaRPr lang="en-US"/>
          </a:p>
        </p:txBody>
      </p:sp>
      <p:sp>
        <p:nvSpPr>
          <p:cNvPr id="2" name="Title Placeholder 1"/>
          <p:cNvSpPr>
            <a:spLocks noGrp="1"/>
          </p:cNvSpPr>
          <p:nvPr>
            <p:ph type="title"/>
          </p:nvPr>
        </p:nvSpPr>
        <p:spPr>
          <a:xfrm>
            <a:off x="720000" y="720000"/>
            <a:ext cx="7704000" cy="630000"/>
          </a:xfrm>
          <a:prstGeom prst="rect">
            <a:avLst/>
          </a:prstGeom>
        </p:spPr>
        <p:txBody>
          <a:bodyPr vert="horz" lIns="0" tIns="0" rIns="0" bIns="0" rtlCol="0" anchor="t" anchorCtr="0">
            <a:noAutofit/>
          </a:bodyPr>
          <a:lstStyle/>
          <a:p>
            <a:r>
              <a:rPr lang="en-US"/>
              <a:t>Click to edit Master title style</a:t>
            </a:r>
            <a:endParaRPr lang="nl-BE"/>
          </a:p>
        </p:txBody>
      </p:sp>
      <p:sp>
        <p:nvSpPr>
          <p:cNvPr id="4" name="Date Placeholder 3"/>
          <p:cNvSpPr>
            <a:spLocks noGrp="1"/>
          </p:cNvSpPr>
          <p:nvPr>
            <p:ph type="dt" sz="half" idx="2"/>
          </p:nvPr>
        </p:nvSpPr>
        <p:spPr>
          <a:xfrm>
            <a:off x="720000" y="4646137"/>
            <a:ext cx="1877400" cy="273844"/>
          </a:xfrm>
          <a:prstGeom prst="rect">
            <a:avLst/>
          </a:prstGeom>
        </p:spPr>
        <p:txBody>
          <a:bodyPr vert="horz" lIns="0" tIns="0" rIns="0" bIns="0" rtlCol="0" anchor="ctr"/>
          <a:lstStyle>
            <a:lvl1pPr algn="l">
              <a:defRPr sz="1600" b="1">
                <a:solidFill>
                  <a:schemeClr val="bg2"/>
                </a:solidFill>
              </a:defRPr>
            </a:lvl1pPr>
          </a:lstStyle>
          <a:p>
            <a:fld id="{11139170-2BC5-4A6D-A90C-AB6447B9E0EB}" type="datetime1">
              <a:rPr lang="nl-BE" smtClean="0"/>
              <a:t>11/01/2024</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1268381505"/>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ftr="0"/>
  <p:txStyles>
    <p:titleStyle>
      <a:lvl1pPr algn="l" defTabSz="685800" rtl="0" eaLnBrk="1" latinLnBrk="0" hangingPunct="1">
        <a:lnSpc>
          <a:spcPct val="100000"/>
        </a:lnSpc>
        <a:spcBef>
          <a:spcPct val="0"/>
        </a:spcBef>
        <a:buNone/>
        <a:defRPr sz="40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1800" b="1" kern="1200">
          <a:solidFill>
            <a:schemeClr val="bg2"/>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9.xml"/><Relationship Id="rId5" Type="http://schemas.openxmlformats.org/officeDocument/2006/relationships/image" Target="../media/image37.png"/><Relationship Id="rId4" Type="http://schemas.openxmlformats.org/officeDocument/2006/relationships/hyperlink" Target="https://10000stappen.gezondleven.be/10000-stappen-voor-organisaties/lokalebesturen/lokale-beweegactie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www.uitdatabank.be/"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3.xml"/><Relationship Id="rId6" Type="http://schemas.openxmlformats.org/officeDocument/2006/relationships/hyperlink" Target="https://maken.wikiwijs.nl/120725/Rekenen_met_eenheden" TargetMode="External"/><Relationship Id="rId5" Type="http://schemas.openxmlformats.org/officeDocument/2006/relationships/image" Target="../media/image42.jpeg"/><Relationship Id="rId4" Type="http://schemas.openxmlformats.org/officeDocument/2006/relationships/hyperlink" Target="http://www.uitdatabank.b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4.xml"/><Relationship Id="rId5" Type="http://schemas.openxmlformats.org/officeDocument/2006/relationships/image" Target="../media/image43.png"/><Relationship Id="rId4" Type="http://schemas.openxmlformats.org/officeDocument/2006/relationships/hyperlink" Target="http://www.10000stappen.b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16.xml"/><Relationship Id="rId5" Type="http://schemas.openxmlformats.org/officeDocument/2006/relationships/hyperlink" Target="mailto:info@10000stappen.be" TargetMode="External"/><Relationship Id="rId4" Type="http://schemas.openxmlformats.org/officeDocument/2006/relationships/hyperlink" Target="https://forms.gle/sW28pyR5LHPzcnVf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10000stappen.gezondleven.be/10000-stappen-voor-organisaties/start-10000-stappen-in-jouw-organisatie/stappenplan/stap-4/stappenteller"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8.png"/><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image" Target="../media/image47.png"/><Relationship Id="rId5" Type="http://schemas.openxmlformats.org/officeDocument/2006/relationships/hyperlink" Target="https://10000stappen.gezondleven.be/10000-stappen-voor-organisaties/start-10000-stappen-in-jouw-organisatie/stappenplan/stap-4/website-app-en-stappenregistratietool" TargetMode="External"/><Relationship Id="rId4" Type="http://schemas.openxmlformats.org/officeDocument/2006/relationships/hyperlink" Target="http://www.10000stappen.be/"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0.xml"/><Relationship Id="rId6" Type="http://schemas.openxmlformats.org/officeDocument/2006/relationships/hyperlink" Target="https://docs.google.com/forms/d/e/1FAIpQLSd4KUgHJy_7wFwA-g0BA4XgH5b_Ndk4WRaB9Kk7XhFa54MEfw/viewform" TargetMode="External"/><Relationship Id="rId5" Type="http://schemas.openxmlformats.org/officeDocument/2006/relationships/hyperlink" Target="https://maken.wikiwijs.nl/120725/Rekenen_met_eenheden" TargetMode="Externa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21.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hyperlink" Target="https://10000stappen.asanti-storefront.com/cas/a/customers/login?service=https%3A%2F%2F10000stappen.asanti-storefront.com%2Fstorefront%2Fj_spring_cas_security_check%3Bjsessionid%3D4949576D50EAF47F7B67D12AEC26885B"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hyperlink" Target="http://www.10000stappen.b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51.png"/><Relationship Id="rId5" Type="http://schemas.openxmlformats.org/officeDocument/2006/relationships/hyperlink" Target="mailto:Jolien.bernaerts@logoantwerpen.be" TargetMode="Externa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xml"/><Relationship Id="rId7" Type="http://schemas.openxmlformats.org/officeDocument/2006/relationships/image" Target="../media/image30.jpeg"/><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DF1D6-5BBC-4562-9586-BF335A1F3A7B}"/>
              </a:ext>
            </a:extLst>
          </p:cNvPr>
          <p:cNvSpPr>
            <a:spLocks noGrp="1"/>
          </p:cNvSpPr>
          <p:nvPr>
            <p:ph type="title"/>
          </p:nvPr>
        </p:nvSpPr>
        <p:spPr>
          <a:xfrm>
            <a:off x="699772" y="861926"/>
            <a:ext cx="5896969" cy="720000"/>
          </a:xfrm>
        </p:spPr>
        <p:txBody>
          <a:bodyPr/>
          <a:lstStyle/>
          <a:p>
            <a:r>
              <a:rPr lang="nl-BE" sz="5400" dirty="0"/>
              <a:t>ELKE STAP TELT !</a:t>
            </a:r>
          </a:p>
        </p:txBody>
      </p:sp>
      <p:pic>
        <p:nvPicPr>
          <p:cNvPr id="3" name="Picture 6" descr="Image result for sport vlaanderen&quot;">
            <a:extLst>
              <a:ext uri="{FF2B5EF4-FFF2-40B4-BE49-F238E27FC236}">
                <a16:creationId xmlns:a16="http://schemas.microsoft.com/office/drawing/2014/main" id="{0109BB17-D7AD-4B9D-8B57-9CDC0D297F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114" y="3052420"/>
            <a:ext cx="1419325" cy="54851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ening&#10;&#10;Automatisch gegenereerde beschrijving">
            <a:extLst>
              <a:ext uri="{FF2B5EF4-FFF2-40B4-BE49-F238E27FC236}">
                <a16:creationId xmlns:a16="http://schemas.microsoft.com/office/drawing/2014/main" id="{791C0BBF-B200-4C8F-88BA-8F04F45D0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526" y="2520442"/>
            <a:ext cx="3054269" cy="1612465"/>
          </a:xfrm>
          <a:prstGeom prst="rect">
            <a:avLst/>
          </a:prstGeom>
        </p:spPr>
      </p:pic>
      <p:pic>
        <p:nvPicPr>
          <p:cNvPr id="5" name="Afbeelding 4" descr="Afbeelding met tekst, Lettertype, logo, Graphics&#10;&#10;Automatisch gegenereerde beschrijving">
            <a:extLst>
              <a:ext uri="{FF2B5EF4-FFF2-40B4-BE49-F238E27FC236}">
                <a16:creationId xmlns:a16="http://schemas.microsoft.com/office/drawing/2014/main" id="{2F65E97B-EFFE-F25D-FAAF-A058292ACE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1069" y="2091080"/>
            <a:ext cx="1346370" cy="683514"/>
          </a:xfrm>
          <a:prstGeom prst="rect">
            <a:avLst/>
          </a:prstGeom>
        </p:spPr>
      </p:pic>
    </p:spTree>
    <p:extLst>
      <p:ext uri="{BB962C8B-B14F-4D97-AF65-F5344CB8AC3E}">
        <p14:creationId xmlns:p14="http://schemas.microsoft.com/office/powerpoint/2010/main" val="225863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2" y="1112520"/>
            <a:ext cx="8569157" cy="3299937"/>
          </a:xfrm>
        </p:spPr>
        <p:txBody>
          <a:bodyPr/>
          <a:lstStyle/>
          <a:p>
            <a:pPr marL="742950" lvl="1" indent="-285750"/>
            <a:r>
              <a:rPr lang="nl-NL" b="0" i="0" dirty="0">
                <a:solidFill>
                  <a:srgbClr val="373A3C"/>
                </a:solidFill>
                <a:effectLst/>
              </a:rPr>
              <a:t>Lokale beweegacties kunnen inwoners helpen om meer te bewegen en plezier te hebben in beweging. Bovendien versterken ze het samenhorigheidsgevoel.</a:t>
            </a:r>
          </a:p>
          <a:p>
            <a:pPr marL="742950" lvl="1" indent="-285750"/>
            <a:endParaRPr lang="nl-NL" b="0" i="0" dirty="0">
              <a:solidFill>
                <a:srgbClr val="373A3C"/>
              </a:solidFill>
              <a:effectLst/>
            </a:endParaRPr>
          </a:p>
          <a:p>
            <a:pPr marL="742950" lvl="1" indent="-285750"/>
            <a:r>
              <a:rPr lang="nl-NL" b="0" i="0" dirty="0">
                <a:solidFill>
                  <a:srgbClr val="373A3C"/>
                </a:solidFill>
                <a:effectLst/>
              </a:rPr>
              <a:t>Dit jaar worden alle steden en gemeenten aangemoedigd om </a:t>
            </a:r>
            <a:r>
              <a:rPr lang="nl-NL" b="1" i="0" dirty="0">
                <a:solidFill>
                  <a:srgbClr val="373A3C"/>
                </a:solidFill>
                <a:effectLst/>
              </a:rPr>
              <a:t>beweegacties te organiseren voor </a:t>
            </a:r>
            <a:r>
              <a:rPr lang="nl-NL" b="1" dirty="0">
                <a:solidFill>
                  <a:srgbClr val="373A3C"/>
                </a:solidFill>
              </a:rPr>
              <a:t>jullie</a:t>
            </a:r>
            <a:r>
              <a:rPr lang="nl-NL" b="1" i="0" dirty="0">
                <a:solidFill>
                  <a:srgbClr val="373A3C"/>
                </a:solidFill>
                <a:effectLst/>
              </a:rPr>
              <a:t> inwoners. En dit in samenwerking met lokale verenigingen en lokale organisaties</a:t>
            </a:r>
            <a:r>
              <a:rPr lang="nl-NL" b="0" i="0" dirty="0">
                <a:solidFill>
                  <a:srgbClr val="373A3C"/>
                </a:solidFill>
                <a:effectLst/>
              </a:rPr>
              <a:t>.</a:t>
            </a:r>
            <a:r>
              <a:rPr lang="nl-BE" dirty="0">
                <a:effectLst/>
                <a:ea typeface="Calibri" panose="020F0502020204030204" pitchFamily="34" charset="0"/>
                <a:cs typeface="Times New Roman" panose="02020603050405020304" pitchFamily="18" charset="0"/>
              </a:rPr>
              <a:t> </a:t>
            </a:r>
          </a:p>
          <a:p>
            <a:pPr marL="742950" lvl="1" indent="-285750"/>
            <a:endParaRPr lang="nl-BE" dirty="0">
              <a:effectLst/>
              <a:ea typeface="Calibri" panose="020F0502020204030204" pitchFamily="34" charset="0"/>
              <a:cs typeface="Times New Roman" panose="02020603050405020304" pitchFamily="18" charset="0"/>
            </a:endParaRPr>
          </a:p>
          <a:p>
            <a:pPr marL="742950" lvl="1" indent="-285750"/>
            <a:r>
              <a:rPr lang="nl-BE" dirty="0">
                <a:effectLst/>
                <a:ea typeface="Calibri" panose="020F0502020204030204" pitchFamily="34" charset="0"/>
                <a:cs typeface="Times New Roman" panose="02020603050405020304" pitchFamily="18" charset="0"/>
              </a:rPr>
              <a:t>Dit kan het hele jaar door, van januari tot en met december 2024</a:t>
            </a:r>
            <a:r>
              <a:rPr lang="nl-BE" b="1" dirty="0">
                <a:effectLst/>
                <a:ea typeface="Calibri" panose="020F0502020204030204" pitchFamily="34" charset="0"/>
                <a:cs typeface="Times New Roman" panose="02020603050405020304" pitchFamily="18" charset="0"/>
              </a:rPr>
              <a:t>.</a:t>
            </a:r>
            <a:endParaRPr lang="nl-BE" dirty="0">
              <a:effectLst/>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1. Elke beweegactie telt! </a:t>
            </a:r>
            <a:endParaRPr lang="nl-BE" dirty="0">
              <a:solidFill>
                <a:srgbClr val="B8D291"/>
              </a:solidFill>
            </a:endParaRPr>
          </a:p>
        </p:txBody>
      </p:sp>
      <p:pic>
        <p:nvPicPr>
          <p:cNvPr id="2" name="Afbeelding 1" descr="Afbeelding met tekst, schermopname, Lettertype, Graphics&#10;&#10;Automatisch gegenereerde beschrijving">
            <a:extLst>
              <a:ext uri="{FF2B5EF4-FFF2-40B4-BE49-F238E27FC236}">
                <a16:creationId xmlns:a16="http://schemas.microsoft.com/office/drawing/2014/main" id="{7BA22AE0-8DF8-F583-C091-BC19CADD0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3853" y="3538105"/>
            <a:ext cx="3423692" cy="1386595"/>
          </a:xfrm>
          <a:prstGeom prst="rect">
            <a:avLst/>
          </a:prstGeom>
        </p:spPr>
      </p:pic>
    </p:spTree>
    <p:custDataLst>
      <p:tags r:id="rId1"/>
    </p:custDataLst>
    <p:extLst>
      <p:ext uri="{BB962C8B-B14F-4D97-AF65-F5344CB8AC3E}">
        <p14:creationId xmlns:p14="http://schemas.microsoft.com/office/powerpoint/2010/main" val="293434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077752"/>
            <a:ext cx="8424068" cy="1808061"/>
          </a:xfrm>
        </p:spPr>
        <p:txBody>
          <a:bodyPr/>
          <a:lstStyle/>
          <a:p>
            <a:pPr marL="742950" lvl="1" indent="-285750"/>
            <a:r>
              <a:rPr lang="nl-NL" b="0" i="0" dirty="0">
                <a:solidFill>
                  <a:srgbClr val="373A3C"/>
                </a:solidFill>
                <a:effectLst/>
              </a:rPr>
              <a:t>Het is belangrijk dat</a:t>
            </a:r>
            <a:r>
              <a:rPr lang="nl-NL" b="1" i="0" dirty="0">
                <a:solidFill>
                  <a:srgbClr val="373A3C"/>
                </a:solidFill>
                <a:effectLst/>
              </a:rPr>
              <a:t> iederéén</a:t>
            </a:r>
            <a:r>
              <a:rPr lang="nl-NL" b="0" i="0" dirty="0">
                <a:solidFill>
                  <a:srgbClr val="373A3C"/>
                </a:solidFill>
                <a:effectLst/>
              </a:rPr>
              <a:t> de mogelijkheid heeft om gezond te leven, voldoende te bewegen en de publieke ruimte te gebruiken.</a:t>
            </a:r>
          </a:p>
          <a:p>
            <a:pPr marL="457200" lvl="1" indent="0">
              <a:buNone/>
            </a:pPr>
            <a:endParaRPr lang="nl-NL" b="0" i="0" dirty="0">
              <a:solidFill>
                <a:srgbClr val="373A3C"/>
              </a:solidFill>
              <a:effectLst/>
            </a:endParaRPr>
          </a:p>
          <a:p>
            <a:pPr marL="742950" lvl="1" indent="-285750"/>
            <a:r>
              <a:rPr lang="nl-NL" b="0" i="0" dirty="0">
                <a:solidFill>
                  <a:srgbClr val="373A3C"/>
                </a:solidFill>
                <a:effectLst/>
              </a:rPr>
              <a:t>Reken dus niet alleen op de beweegacties van traditionele sport- en vrijetijdsverenigingen, maar be</a:t>
            </a:r>
            <a:r>
              <a:rPr lang="nl-BE" dirty="0">
                <a:effectLst/>
                <a:ea typeface="Calibri" panose="020F0502020204030204" pitchFamily="34" charset="0"/>
                <a:cs typeface="Times New Roman" panose="02020603050405020304" pitchFamily="18" charset="0"/>
              </a:rPr>
              <a:t>trek zeker ook verenigingen en organisaties die </a:t>
            </a:r>
            <a:r>
              <a:rPr lang="nl-BE" b="1" dirty="0">
                <a:effectLst/>
                <a:ea typeface="Calibri" panose="020F0502020204030204" pitchFamily="34" charset="0"/>
                <a:cs typeface="Times New Roman" panose="02020603050405020304" pitchFamily="18" charset="0"/>
              </a:rPr>
              <a:t>maatschappelijk kwetsbare doelgroepen </a:t>
            </a:r>
            <a:r>
              <a:rPr lang="nl-BE" dirty="0">
                <a:effectLst/>
                <a:ea typeface="Calibri" panose="020F0502020204030204" pitchFamily="34" charset="0"/>
                <a:cs typeface="Times New Roman" panose="02020603050405020304" pitchFamily="18" charset="0"/>
              </a:rPr>
              <a:t>bereiken.</a:t>
            </a:r>
            <a:endParaRPr lang="nl-NL" b="0" i="0" dirty="0">
              <a:solidFill>
                <a:srgbClr val="373A3C"/>
              </a:solidFill>
              <a:effectLst/>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2. Elke vereniging telt!</a:t>
            </a:r>
            <a:endParaRPr lang="nl-BE" dirty="0">
              <a:solidFill>
                <a:srgbClr val="B8D291"/>
              </a:solidFill>
            </a:endParaRPr>
          </a:p>
        </p:txBody>
      </p:sp>
      <p:sp>
        <p:nvSpPr>
          <p:cNvPr id="2" name="Tijdelijke aanduiding voor tekst 3">
            <a:extLst>
              <a:ext uri="{FF2B5EF4-FFF2-40B4-BE49-F238E27FC236}">
                <a16:creationId xmlns:a16="http://schemas.microsoft.com/office/drawing/2014/main" id="{94C7B7D7-7F40-3EC0-DFB3-23AEAE9BCEAC}"/>
              </a:ext>
            </a:extLst>
          </p:cNvPr>
          <p:cNvSpPr txBox="1">
            <a:spLocks/>
          </p:cNvSpPr>
          <p:nvPr/>
        </p:nvSpPr>
        <p:spPr>
          <a:xfrm rot="20850973">
            <a:off x="856783" y="3142357"/>
            <a:ext cx="3993324" cy="2048235"/>
          </a:xfrm>
          <a:prstGeom prst="rect">
            <a:avLst/>
          </a:prstGeom>
        </p:spPr>
        <p:txBody>
          <a:bodyPr vert="horz" lIns="0" tIns="0" rIns="0" bIns="0" rtlCol="0">
            <a:noAutofit/>
          </a:bodyPr>
          <a:lstStyle>
            <a:lvl1pPr marL="0" indent="-360000" algn="l" defTabSz="685800" rtl="0" eaLnBrk="1" latinLnBrk="0" hangingPunct="1">
              <a:lnSpc>
                <a:spcPct val="100000"/>
              </a:lnSpc>
              <a:spcBef>
                <a:spcPts val="0"/>
              </a:spcBef>
              <a:spcAft>
                <a:spcPts val="1800"/>
              </a:spcAft>
              <a:buClr>
                <a:schemeClr val="bg1"/>
              </a:buClr>
              <a:buSzPct val="112000"/>
              <a:buFont typeface="+mj-lt"/>
              <a:buAutoNum type="arabicPeriod"/>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indent="0" algn="ctr">
              <a:lnSpc>
                <a:spcPct val="107000"/>
              </a:lnSpc>
              <a:buFont typeface="+mj-lt"/>
              <a:buNone/>
            </a:pPr>
            <a:r>
              <a:rPr lang="nl-BE" sz="1200" b="1" i="1" dirty="0">
                <a:solidFill>
                  <a:srgbClr val="B8D291"/>
                </a:solidFill>
                <a:ea typeface="Calibri" panose="020F0502020204030204" pitchFamily="34" charset="0"/>
                <a:cs typeface="Times New Roman" panose="02020603050405020304" pitchFamily="18" charset="0"/>
              </a:rPr>
              <a:t>socioculturele verenigingen</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       sociaal huis – OCMW</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   buurtwerkingen - buurtsport</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bewonersgroepen</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 sociale restaurants – voedselbanken</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    psychiatrisch ziekenhuis</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senioren- of jeugd verenigingen</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        lokaal dienstencentrum</a:t>
            </a:r>
            <a:br>
              <a:rPr lang="nl-BE" sz="1200" b="1" i="1" dirty="0">
                <a:solidFill>
                  <a:srgbClr val="B8D291"/>
                </a:solidFill>
                <a:ea typeface="Calibri" panose="020F0502020204030204" pitchFamily="34" charset="0"/>
                <a:cs typeface="Times New Roman" panose="02020603050405020304" pitchFamily="18" charset="0"/>
              </a:rPr>
            </a:br>
            <a:endParaRPr lang="nl-BE" sz="1200" b="1" i="1" dirty="0">
              <a:solidFill>
                <a:srgbClr val="B8D291"/>
              </a:solidFill>
              <a:ea typeface="Calibri" panose="020F0502020204030204" pitchFamily="34" charset="0"/>
              <a:cs typeface="Times New Roman" panose="02020603050405020304" pitchFamily="18" charset="0"/>
            </a:endParaRPr>
          </a:p>
          <a:p>
            <a:pPr marL="342900" indent="-342900" algn="ctr">
              <a:lnSpc>
                <a:spcPct val="107000"/>
              </a:lnSpc>
              <a:buFont typeface="Wingdings" panose="05000000000000000000" pitchFamily="2" charset="2"/>
              <a:buChar char=""/>
            </a:pPr>
            <a:endParaRPr lang="nl-BE" sz="1200" b="1" i="1" dirty="0">
              <a:solidFill>
                <a:srgbClr val="B8D291"/>
              </a:solidFill>
              <a:ea typeface="Calibri" panose="020F0502020204030204" pitchFamily="34" charset="0"/>
              <a:cs typeface="Times New Roman" panose="02020603050405020304" pitchFamily="18" charset="0"/>
            </a:endParaRPr>
          </a:p>
        </p:txBody>
      </p:sp>
      <p:sp>
        <p:nvSpPr>
          <p:cNvPr id="5" name="Tijdelijke aanduiding voor tekst 3">
            <a:extLst>
              <a:ext uri="{FF2B5EF4-FFF2-40B4-BE49-F238E27FC236}">
                <a16:creationId xmlns:a16="http://schemas.microsoft.com/office/drawing/2014/main" id="{3F612DF2-1674-C7F7-081B-C9B52CFC4ED2}"/>
              </a:ext>
            </a:extLst>
          </p:cNvPr>
          <p:cNvSpPr txBox="1">
            <a:spLocks/>
          </p:cNvSpPr>
          <p:nvPr/>
        </p:nvSpPr>
        <p:spPr>
          <a:xfrm rot="540047">
            <a:off x="4151758" y="3194453"/>
            <a:ext cx="4303632" cy="2048235"/>
          </a:xfrm>
          <a:prstGeom prst="rect">
            <a:avLst/>
          </a:prstGeom>
        </p:spPr>
        <p:txBody>
          <a:bodyPr vert="horz" lIns="0" tIns="0" rIns="0" bIns="0" rtlCol="0">
            <a:noAutofit/>
          </a:bodyPr>
          <a:lstStyle>
            <a:lvl1pPr marL="0" indent="-360000" algn="l" defTabSz="685800" rtl="0" eaLnBrk="1" latinLnBrk="0" hangingPunct="1">
              <a:lnSpc>
                <a:spcPct val="100000"/>
              </a:lnSpc>
              <a:spcBef>
                <a:spcPts val="0"/>
              </a:spcBef>
              <a:spcAft>
                <a:spcPts val="1800"/>
              </a:spcAft>
              <a:buClr>
                <a:schemeClr val="bg1"/>
              </a:buClr>
              <a:buSzPct val="112000"/>
              <a:buFont typeface="+mj-lt"/>
              <a:buAutoNum type="arabicPeriod"/>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indent="0" algn="ctr">
              <a:lnSpc>
                <a:spcPct val="107000"/>
              </a:lnSpc>
              <a:buNone/>
            </a:pPr>
            <a:r>
              <a:rPr lang="nl-BE" sz="1200" b="1" i="1" dirty="0">
                <a:solidFill>
                  <a:srgbClr val="B8D291"/>
                </a:solidFill>
                <a:ea typeface="Calibri" panose="020F0502020204030204" pitchFamily="34" charset="0"/>
                <a:cs typeface="Times New Roman" panose="02020603050405020304" pitchFamily="18" charset="0"/>
              </a:rPr>
              <a:t>wijkgezondheidscentrum</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woonzorgcentrum</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   Bewegen op Verwijzing-coach</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zorg- en dienstverleners eerste lijn</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    verenigingen waar armen het woord nemen</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huizen van het kind</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zelforganisaties</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CGG</a:t>
            </a:r>
            <a:br>
              <a:rPr lang="nl-BE" sz="1200" b="1" i="1" dirty="0">
                <a:solidFill>
                  <a:srgbClr val="B8D291"/>
                </a:solidFill>
                <a:ea typeface="Calibri" panose="020F0502020204030204" pitchFamily="34" charset="0"/>
                <a:cs typeface="Times New Roman" panose="02020603050405020304" pitchFamily="18" charset="0"/>
              </a:rPr>
            </a:br>
            <a:r>
              <a:rPr lang="nl-BE" sz="1200" b="1" i="1" dirty="0">
                <a:solidFill>
                  <a:srgbClr val="B8D291"/>
                </a:solidFill>
                <a:ea typeface="Calibri" panose="020F0502020204030204" pitchFamily="34" charset="0"/>
                <a:cs typeface="Times New Roman" panose="02020603050405020304" pitchFamily="18" charset="0"/>
              </a:rPr>
              <a:t>…</a:t>
            </a:r>
          </a:p>
          <a:p>
            <a:pPr marL="457200" lvl="1" indent="0" algn="ctr">
              <a:buFont typeface="Arial" panose="020B0604020202020204" pitchFamily="34" charset="0"/>
              <a:buNone/>
            </a:pPr>
            <a:endParaRPr lang="nl-NL" sz="1200" b="1" i="1" dirty="0">
              <a:solidFill>
                <a:srgbClr val="B8D291"/>
              </a:solidFill>
            </a:endParaRPr>
          </a:p>
        </p:txBody>
      </p:sp>
    </p:spTree>
    <p:custDataLst>
      <p:tags r:id="rId1"/>
    </p:custDataLst>
    <p:extLst>
      <p:ext uri="{BB962C8B-B14F-4D97-AF65-F5344CB8AC3E}">
        <p14:creationId xmlns:p14="http://schemas.microsoft.com/office/powerpoint/2010/main" val="78382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540000" y="1083500"/>
            <a:ext cx="8569157" cy="3299937"/>
          </a:xfrm>
        </p:spPr>
        <p:txBody>
          <a:bodyPr/>
          <a:lstStyle/>
          <a:p>
            <a:pPr indent="0">
              <a:buNone/>
            </a:pPr>
            <a:r>
              <a:rPr lang="nl-BE" dirty="0">
                <a:ea typeface="Calibri" panose="020F0502020204030204" pitchFamily="34" charset="0"/>
                <a:cs typeface="Times New Roman" panose="02020603050405020304" pitchFamily="18" charset="0"/>
              </a:rPr>
              <a:t>Neem je </a:t>
            </a:r>
            <a:r>
              <a:rPr lang="nl-BE" b="1" dirty="0">
                <a:ea typeface="Calibri" panose="020F0502020204030204" pitchFamily="34" charset="0"/>
                <a:cs typeface="Times New Roman" panose="02020603050405020304" pitchFamily="18" charset="0"/>
              </a:rPr>
              <a:t>acties van de voorbije jaren </a:t>
            </a:r>
            <a:r>
              <a:rPr lang="nl-BE" dirty="0">
                <a:ea typeface="Calibri" panose="020F0502020204030204" pitchFamily="34" charset="0"/>
                <a:cs typeface="Times New Roman" panose="02020603050405020304" pitchFamily="18" charset="0"/>
              </a:rPr>
              <a:t>als inspiratie</a:t>
            </a:r>
            <a:br>
              <a:rPr lang="nl-BE" dirty="0">
                <a:ea typeface="Calibri" panose="020F0502020204030204" pitchFamily="34" charset="0"/>
                <a:cs typeface="Times New Roman" panose="02020603050405020304" pitchFamily="18" charset="0"/>
              </a:rPr>
            </a:br>
            <a:r>
              <a:rPr lang="nl-BE" dirty="0">
                <a:ea typeface="Calibri" panose="020F0502020204030204" pitchFamily="34" charset="0"/>
                <a:cs typeface="Times New Roman" panose="02020603050405020304" pitchFamily="18" charset="0"/>
              </a:rPr>
              <a:t>en gebruik die resultaten in de beweegacties van 2024</a:t>
            </a:r>
            <a:br>
              <a:rPr lang="nl-BE" dirty="0">
                <a:ea typeface="Calibri" panose="020F0502020204030204" pitchFamily="34" charset="0"/>
                <a:cs typeface="Times New Roman" panose="02020603050405020304" pitchFamily="18" charset="0"/>
              </a:rPr>
            </a:br>
            <a:r>
              <a:rPr lang="nl-BE" dirty="0">
                <a:ea typeface="Calibri" panose="020F0502020204030204" pitchFamily="34" charset="0"/>
                <a:cs typeface="Times New Roman" panose="02020603050405020304" pitchFamily="18" charset="0"/>
              </a:rPr>
              <a:t>(signalisaties, beweeg- en wandelroutes, …)!</a:t>
            </a:r>
            <a:endParaRPr lang="nl-BE" dirty="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indent="0">
              <a:spcAft>
                <a:spcPts val="0"/>
              </a:spcAft>
              <a:buNone/>
            </a:pPr>
            <a:r>
              <a:rPr lang="nl-BE" b="1" dirty="0">
                <a:solidFill>
                  <a:srgbClr val="B8D291"/>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LINK naar actiefiches</a:t>
            </a:r>
            <a:br>
              <a:rPr lang="nl-BE" dirty="0">
                <a:effectLst/>
                <a:ea typeface="Calibri" panose="020F0502020204030204" pitchFamily="34" charset="0"/>
                <a:cs typeface="Times New Roman" panose="02020603050405020304" pitchFamily="18" charset="0"/>
              </a:rPr>
            </a:br>
            <a:r>
              <a:rPr lang="nl-BE" dirty="0">
                <a:effectLst/>
                <a:ea typeface="Calibri" panose="020F0502020204030204" pitchFamily="34" charset="0"/>
                <a:cs typeface="Times New Roman" panose="02020603050405020304" pitchFamily="18" charset="0"/>
              </a:rPr>
              <a:t>Inhoud:</a:t>
            </a:r>
          </a:p>
          <a:p>
            <a:pPr marL="742950" lvl="1" indent="-285750"/>
            <a:r>
              <a:rPr lang="nl-BE" dirty="0">
                <a:effectLst/>
                <a:ea typeface="Calibri" panose="020F0502020204030204" pitchFamily="34" charset="0"/>
                <a:cs typeface="Times New Roman" panose="02020603050405020304" pitchFamily="18" charset="0"/>
              </a:rPr>
              <a:t>Elke beweegactie telt!</a:t>
            </a:r>
          </a:p>
          <a:p>
            <a:pPr marL="742950" lvl="1" indent="-285750"/>
            <a:r>
              <a:rPr lang="nl-BE" dirty="0">
                <a:ea typeface="Calibri" panose="020F0502020204030204" pitchFamily="34" charset="0"/>
                <a:cs typeface="Times New Roman" panose="02020603050405020304" pitchFamily="18" charset="0"/>
              </a:rPr>
              <a:t>Doelgroep</a:t>
            </a:r>
          </a:p>
          <a:p>
            <a:pPr marL="742950" lvl="1" indent="-285750"/>
            <a:r>
              <a:rPr lang="nl-BE" dirty="0">
                <a:effectLst/>
                <a:ea typeface="Calibri" panose="020F0502020204030204" pitchFamily="34" charset="0"/>
                <a:cs typeface="Times New Roman" panose="02020603050405020304" pitchFamily="18" charset="0"/>
              </a:rPr>
              <a:t>Samenwerking met verenigingen en organisaties</a:t>
            </a:r>
          </a:p>
          <a:p>
            <a:pPr marL="742950" lvl="1" indent="-285750"/>
            <a:r>
              <a:rPr lang="nl-BE" dirty="0">
                <a:ea typeface="Calibri" panose="020F0502020204030204" pitchFamily="34" charset="0"/>
                <a:cs typeface="Times New Roman" panose="02020603050405020304" pitchFamily="18" charset="0"/>
              </a:rPr>
              <a:t>Aandachtspunten voor het organiseren van beweegacties</a:t>
            </a:r>
          </a:p>
          <a:p>
            <a:pPr marL="742950" lvl="1" indent="-285750"/>
            <a:r>
              <a:rPr lang="nl-BE" dirty="0">
                <a:effectLst/>
                <a:ea typeface="Calibri" panose="020F0502020204030204" pitchFamily="34" charset="0"/>
                <a:cs typeface="Times New Roman" panose="02020603050405020304" pitchFamily="18" charset="0"/>
              </a:rPr>
              <a:t>Beweegacties registreren</a:t>
            </a:r>
          </a:p>
          <a:p>
            <a:pPr marL="742950" lvl="1" indent="-285750"/>
            <a:r>
              <a:rPr lang="nl-BE" dirty="0">
                <a:ea typeface="Calibri" panose="020F0502020204030204" pitchFamily="34" charset="0"/>
                <a:cs typeface="Times New Roman" panose="02020603050405020304" pitchFamily="18" charset="0"/>
              </a:rPr>
              <a:t>Zo communiceer je naar je inwoners</a:t>
            </a:r>
          </a:p>
          <a:p>
            <a:pPr marL="742950" lvl="1" indent="-285750"/>
            <a:r>
              <a:rPr lang="nl-BE" dirty="0">
                <a:effectLst/>
                <a:ea typeface="Calibri" panose="020F0502020204030204" pitchFamily="34" charset="0"/>
                <a:cs typeface="Times New Roman" panose="02020603050405020304" pitchFamily="18" charset="0"/>
              </a:rPr>
              <a:t>Koppel je beweegactie aan gekende campagnes</a:t>
            </a:r>
          </a:p>
          <a:p>
            <a:pPr marL="742950" lvl="1" indent="-285750"/>
            <a:r>
              <a:rPr lang="nl-BE" dirty="0">
                <a:ea typeface="Calibri" panose="020F0502020204030204" pitchFamily="34" charset="0"/>
                <a:cs typeface="Times New Roman" panose="02020603050405020304" pitchFamily="18" charset="0"/>
              </a:rPr>
              <a:t>Piekactie: Vlaamse stappenclash</a:t>
            </a: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3. Actiefiches en inspiratie</a:t>
            </a:r>
            <a:endParaRPr lang="nl-BE" dirty="0">
              <a:solidFill>
                <a:srgbClr val="B8D291"/>
              </a:solidFill>
            </a:endParaRPr>
          </a:p>
        </p:txBody>
      </p:sp>
      <p:pic>
        <p:nvPicPr>
          <p:cNvPr id="2" name="Afbeelding 1">
            <a:extLst>
              <a:ext uri="{FF2B5EF4-FFF2-40B4-BE49-F238E27FC236}">
                <a16:creationId xmlns:a16="http://schemas.microsoft.com/office/drawing/2014/main" id="{83D5A3E1-DC8B-F7E8-7A11-D96AA91E814C}"/>
              </a:ext>
            </a:extLst>
          </p:cNvPr>
          <p:cNvPicPr>
            <a:picLocks noChangeAspect="1"/>
          </p:cNvPicPr>
          <p:nvPr/>
        </p:nvPicPr>
        <p:blipFill rotWithShape="1">
          <a:blip r:embed="rId5"/>
          <a:srcRect l="22202" t="19082" r="26147" b="14411"/>
          <a:stretch/>
        </p:blipFill>
        <p:spPr>
          <a:xfrm>
            <a:off x="6148551" y="955012"/>
            <a:ext cx="2722159" cy="1971611"/>
          </a:xfrm>
          <a:prstGeom prst="rect">
            <a:avLst/>
          </a:prstGeom>
        </p:spPr>
      </p:pic>
    </p:spTree>
    <p:custDataLst>
      <p:tags r:id="rId1"/>
    </p:custDataLst>
    <p:extLst>
      <p:ext uri="{BB962C8B-B14F-4D97-AF65-F5344CB8AC3E}">
        <p14:creationId xmlns:p14="http://schemas.microsoft.com/office/powerpoint/2010/main" val="356702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2" y="1102360"/>
            <a:ext cx="8569157" cy="3299937"/>
          </a:xfrm>
        </p:spPr>
        <p:txBody>
          <a:bodyPr/>
          <a:lstStyle/>
          <a:p>
            <a:pPr marL="742950" lvl="1" indent="-285750"/>
            <a:r>
              <a:rPr lang="nl-NL" dirty="0">
                <a:effectLst/>
                <a:ea typeface="Calibri" panose="020F0502020204030204" pitchFamily="34" charset="0"/>
                <a:cs typeface="Times New Roman" panose="02020603050405020304" pitchFamily="18" charset="0"/>
              </a:rPr>
              <a:t>Inspiratie beweegacties</a:t>
            </a:r>
            <a:endParaRPr lang="nl-BE" dirty="0">
              <a:effectLst/>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dirty="0">
                <a:solidFill>
                  <a:srgbClr val="B8D291"/>
                </a:solidFill>
                <a:ea typeface="Calibri" panose="020F0502020204030204" pitchFamily="34" charset="0"/>
                <a:cs typeface="Times New Roman" panose="02020603050405020304" pitchFamily="18" charset="0"/>
              </a:rPr>
              <a:t>3. Actiefiches en i</a:t>
            </a:r>
            <a:r>
              <a:rPr lang="nl-BE" b="1" dirty="0">
                <a:solidFill>
                  <a:srgbClr val="B8D291"/>
                </a:solidFill>
                <a:effectLst/>
                <a:ea typeface="Calibri" panose="020F0502020204030204" pitchFamily="34" charset="0"/>
                <a:cs typeface="Times New Roman" panose="02020603050405020304" pitchFamily="18" charset="0"/>
              </a:rPr>
              <a:t>nspiratie</a:t>
            </a:r>
            <a:endParaRPr lang="nl-BE" dirty="0">
              <a:solidFill>
                <a:srgbClr val="B8D291"/>
              </a:solidFill>
            </a:endParaRPr>
          </a:p>
        </p:txBody>
      </p:sp>
      <p:pic>
        <p:nvPicPr>
          <p:cNvPr id="5" name="Afbeelding 4">
            <a:extLst>
              <a:ext uri="{FF2B5EF4-FFF2-40B4-BE49-F238E27FC236}">
                <a16:creationId xmlns:a16="http://schemas.microsoft.com/office/drawing/2014/main" id="{58EBFC64-A78E-7529-75D4-BB79972B9A87}"/>
              </a:ext>
            </a:extLst>
          </p:cNvPr>
          <p:cNvPicPr>
            <a:picLocks noChangeAspect="1"/>
          </p:cNvPicPr>
          <p:nvPr/>
        </p:nvPicPr>
        <p:blipFill rotWithShape="1">
          <a:blip r:embed="rId4"/>
          <a:srcRect l="52844" t="38165" r="27615" b="37370"/>
          <a:stretch/>
        </p:blipFill>
        <p:spPr>
          <a:xfrm>
            <a:off x="700804" y="1503584"/>
            <a:ext cx="4591990" cy="3233795"/>
          </a:xfrm>
          <a:prstGeom prst="rect">
            <a:avLst/>
          </a:prstGeom>
        </p:spPr>
      </p:pic>
      <p:pic>
        <p:nvPicPr>
          <p:cNvPr id="8" name="Afbeelding 7">
            <a:extLst>
              <a:ext uri="{FF2B5EF4-FFF2-40B4-BE49-F238E27FC236}">
                <a16:creationId xmlns:a16="http://schemas.microsoft.com/office/drawing/2014/main" id="{4FE346C1-E870-E263-4FA6-25C7B3417D32}"/>
              </a:ext>
            </a:extLst>
          </p:cNvPr>
          <p:cNvPicPr>
            <a:picLocks noChangeAspect="1"/>
          </p:cNvPicPr>
          <p:nvPr/>
        </p:nvPicPr>
        <p:blipFill rotWithShape="1">
          <a:blip r:embed="rId5"/>
          <a:srcRect l="22809" t="21432" r="26331" b="28726"/>
          <a:stretch/>
        </p:blipFill>
        <p:spPr>
          <a:xfrm>
            <a:off x="4572000" y="2557677"/>
            <a:ext cx="4119857" cy="2271003"/>
          </a:xfrm>
          <a:prstGeom prst="rect">
            <a:avLst/>
          </a:prstGeom>
        </p:spPr>
      </p:pic>
    </p:spTree>
    <p:custDataLst>
      <p:tags r:id="rId1"/>
    </p:custDataLst>
    <p:extLst>
      <p:ext uri="{BB962C8B-B14F-4D97-AF65-F5344CB8AC3E}">
        <p14:creationId xmlns:p14="http://schemas.microsoft.com/office/powerpoint/2010/main" val="384971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540000" y="1111308"/>
            <a:ext cx="8482079" cy="3299937"/>
          </a:xfrm>
        </p:spPr>
        <p:txBody>
          <a:bodyPr/>
          <a:lstStyle/>
          <a:p>
            <a:pPr indent="0">
              <a:spcAft>
                <a:spcPts val="0"/>
              </a:spcAft>
              <a:buNone/>
            </a:pPr>
            <a:r>
              <a:rPr lang="nl-BE" b="1" dirty="0">
                <a:ea typeface="Calibri" panose="020F0502020204030204" pitchFamily="34" charset="0"/>
                <a:cs typeface="Times New Roman" panose="02020603050405020304" pitchFamily="18" charset="0"/>
              </a:rPr>
              <a:t>Waarom?</a:t>
            </a:r>
          </a:p>
          <a:p>
            <a:pPr indent="0">
              <a:spcAft>
                <a:spcPts val="0"/>
              </a:spcAft>
              <a:buNone/>
            </a:pPr>
            <a:r>
              <a:rPr lang="nl-BE" dirty="0">
                <a:ea typeface="Calibri" panose="020F0502020204030204" pitchFamily="34" charset="0"/>
                <a:cs typeface="Times New Roman" panose="02020603050405020304" pitchFamily="18" charset="0"/>
                <a:sym typeface="Wingdings" panose="05000000000000000000" pitchFamily="2" charset="2"/>
              </a:rPr>
              <a:t> </a:t>
            </a:r>
            <a:r>
              <a:rPr lang="nl-BE" dirty="0">
                <a:ea typeface="Calibri" panose="020F0502020204030204" pitchFamily="34" charset="0"/>
                <a:cs typeface="Times New Roman" panose="02020603050405020304" pitchFamily="18" charset="0"/>
              </a:rPr>
              <a:t>Lokaal bestuur én vereniging maken kans op geldprijs of media-aandacht</a:t>
            </a:r>
          </a:p>
          <a:p>
            <a:pPr indent="0">
              <a:spcAft>
                <a:spcPts val="0"/>
              </a:spcAft>
              <a:buNone/>
            </a:pPr>
            <a:br>
              <a:rPr lang="nl-BE" dirty="0">
                <a:ea typeface="Calibri" panose="020F0502020204030204" pitchFamily="34" charset="0"/>
                <a:cs typeface="Times New Roman" panose="02020603050405020304" pitchFamily="18" charset="0"/>
              </a:rPr>
            </a:br>
            <a:r>
              <a:rPr lang="nl-BE" b="1" dirty="0">
                <a:ea typeface="Calibri" panose="020F0502020204030204" pitchFamily="34" charset="0"/>
                <a:cs typeface="Times New Roman" panose="02020603050405020304" pitchFamily="18" charset="0"/>
              </a:rPr>
              <a:t>Hoe?</a:t>
            </a:r>
          </a:p>
          <a:p>
            <a:pPr marL="285750" indent="-285750">
              <a:buFont typeface="Wingdings" panose="05000000000000000000" pitchFamily="2" charset="2"/>
              <a:buChar char="à"/>
            </a:pPr>
            <a:r>
              <a:rPr lang="nl-BE" dirty="0">
                <a:ea typeface="Calibri" panose="020F0502020204030204" pitchFamily="34" charset="0"/>
                <a:cs typeface="Times New Roman" panose="02020603050405020304" pitchFamily="18" charset="0"/>
                <a:sym typeface="Wingdings" panose="05000000000000000000" pitchFamily="2" charset="2"/>
              </a:rPr>
              <a:t>Beweegactie op databank </a:t>
            </a:r>
            <a:r>
              <a:rPr lang="nl-BE" dirty="0" err="1">
                <a:ea typeface="Calibri" panose="020F0502020204030204" pitchFamily="34" charset="0"/>
                <a:cs typeface="Times New Roman" panose="02020603050405020304" pitchFamily="18" charset="0"/>
                <a:sym typeface="Wingdings" panose="05000000000000000000" pitchFamily="2" charset="2"/>
              </a:rPr>
              <a:t>UiTinVlaanderen</a:t>
            </a:r>
            <a:r>
              <a:rPr lang="nl-BE" dirty="0">
                <a:ea typeface="Calibri" panose="020F0502020204030204" pitchFamily="34" charset="0"/>
                <a:cs typeface="Times New Roman" panose="02020603050405020304" pitchFamily="18" charset="0"/>
                <a:sym typeface="Wingdings" panose="05000000000000000000" pitchFamily="2" charset="2"/>
              </a:rPr>
              <a:t> zetten</a:t>
            </a:r>
          </a:p>
          <a:p>
            <a:pPr marL="285750" indent="-285750">
              <a:buFont typeface="Wingdings" panose="05000000000000000000" pitchFamily="2" charset="2"/>
              <a:buChar char="à"/>
            </a:pPr>
            <a:r>
              <a:rPr lang="nl-BE" dirty="0">
                <a:ea typeface="Calibri" panose="020F0502020204030204" pitchFamily="34" charset="0"/>
                <a:cs typeface="Times New Roman" panose="02020603050405020304" pitchFamily="18" charset="0"/>
                <a:sym typeface="Wingdings" panose="05000000000000000000" pitchFamily="2" charset="2"/>
              </a:rPr>
              <a:t>Beweegactie </a:t>
            </a:r>
            <a:r>
              <a:rPr lang="nl-BE" dirty="0" err="1">
                <a:ea typeface="Calibri" panose="020F0502020204030204" pitchFamily="34" charset="0"/>
                <a:cs typeface="Times New Roman" panose="02020603050405020304" pitchFamily="18" charset="0"/>
                <a:sym typeface="Wingdings" panose="05000000000000000000" pitchFamily="2" charset="2"/>
              </a:rPr>
              <a:t>taggen</a:t>
            </a:r>
            <a:r>
              <a:rPr lang="nl-BE" dirty="0">
                <a:ea typeface="Calibri" panose="020F0502020204030204" pitchFamily="34" charset="0"/>
                <a:cs typeface="Times New Roman" panose="02020603050405020304" pitchFamily="18" charset="0"/>
                <a:sym typeface="Wingdings" panose="05000000000000000000" pitchFamily="2" charset="2"/>
              </a:rPr>
              <a:t> met label ‘10.000 stappen’</a:t>
            </a:r>
          </a:p>
          <a:p>
            <a:pPr marL="285750" indent="-285750">
              <a:spcAft>
                <a:spcPts val="0"/>
              </a:spcAft>
              <a:buFont typeface="Wingdings" panose="05000000000000000000" pitchFamily="2" charset="2"/>
              <a:buChar char="à"/>
            </a:pPr>
            <a:r>
              <a:rPr lang="nl-BE" dirty="0">
                <a:ea typeface="Calibri" panose="020F0502020204030204" pitchFamily="34" charset="0"/>
                <a:cs typeface="Times New Roman" panose="02020603050405020304" pitchFamily="18" charset="0"/>
                <a:sym typeface="Wingdings" panose="05000000000000000000" pitchFamily="2" charset="2"/>
              </a:rPr>
              <a:t>Beweegactie komt automatisch mee in overzicht op website 10.000 stappen. </a:t>
            </a:r>
            <a:br>
              <a:rPr lang="nl-BE" dirty="0">
                <a:ea typeface="Calibri" panose="020F0502020204030204" pitchFamily="34" charset="0"/>
                <a:cs typeface="Times New Roman" panose="02020603050405020304" pitchFamily="18" charset="0"/>
                <a:sym typeface="Wingdings" panose="05000000000000000000" pitchFamily="2" charset="2"/>
              </a:rPr>
            </a:br>
            <a:r>
              <a:rPr lang="nl-BE" dirty="0">
                <a:ea typeface="Calibri" panose="020F0502020204030204" pitchFamily="34" charset="0"/>
                <a:cs typeface="Times New Roman" panose="02020603050405020304" pitchFamily="18" charset="0"/>
                <a:sym typeface="Wingdings" panose="05000000000000000000" pitchFamily="2" charset="2"/>
              </a:rPr>
              <a:t>Enkel zo maken het lokaal bestuur en de vereniging/organisatie kans op een prijs!</a:t>
            </a:r>
          </a:p>
          <a:p>
            <a:pPr marL="1221750" lvl="2" indent="-285750">
              <a:lnSpc>
                <a:spcPct val="100000"/>
              </a:lnSpc>
              <a:spcAft>
                <a:spcPts val="1800"/>
              </a:spcAft>
              <a:buClr>
                <a:schemeClr val="bg1"/>
              </a:buClr>
              <a:buSzPct val="112000"/>
              <a:buFont typeface="Wingdings" panose="05000000000000000000" pitchFamily="2" charset="2"/>
              <a:buChar char="à"/>
            </a:pPr>
            <a:r>
              <a:rPr lang="nl-NL" sz="1400" i="1" dirty="0">
                <a:ea typeface="Calibri" panose="020F0502020204030204" pitchFamily="34" charset="0"/>
                <a:cs typeface="Times New Roman" panose="02020603050405020304" pitchFamily="18" charset="0"/>
              </a:rPr>
              <a:t>15 lokale besturen en 15 verenigingen winnen een cadeaubon ter waarde van 500 euro en media-aandacht</a:t>
            </a:r>
            <a:endParaRPr lang="nl-BE" sz="1400" i="1" dirty="0">
              <a:ea typeface="Calibri" panose="020F0502020204030204" pitchFamily="34" charset="0"/>
              <a:cs typeface="Times New Roman" panose="02020603050405020304" pitchFamily="18" charset="0"/>
              <a:sym typeface="Wingdings" panose="05000000000000000000" pitchFamily="2" charset="2"/>
            </a:endParaRPr>
          </a:p>
          <a:p>
            <a:pPr indent="0">
              <a:buNone/>
            </a:pPr>
            <a:br>
              <a:rPr lang="nl-BE" dirty="0">
                <a:solidFill>
                  <a:srgbClr val="3B3B3B"/>
                </a:solidFill>
                <a:cs typeface="Times New Roman" panose="02020603050405020304" pitchFamily="18" charset="0"/>
                <a:sym typeface="Wingdings" panose="05000000000000000000" pitchFamily="2" charset="2"/>
              </a:rPr>
            </a:br>
            <a:endParaRPr lang="nl-BE" dirty="0">
              <a:effectLst/>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4. Beweegacties registreren</a:t>
            </a:r>
            <a:endParaRPr lang="nl-BE" dirty="0">
              <a:solidFill>
                <a:srgbClr val="B8D291"/>
              </a:solidFill>
            </a:endParaRPr>
          </a:p>
        </p:txBody>
      </p:sp>
    </p:spTree>
    <p:custDataLst>
      <p:tags r:id="rId1"/>
    </p:custDataLst>
    <p:extLst>
      <p:ext uri="{BB962C8B-B14F-4D97-AF65-F5344CB8AC3E}">
        <p14:creationId xmlns:p14="http://schemas.microsoft.com/office/powerpoint/2010/main" val="3703969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539999" y="1111308"/>
            <a:ext cx="8064001" cy="3808673"/>
          </a:xfrm>
        </p:spPr>
        <p:txBody>
          <a:bodyPr/>
          <a:lstStyle/>
          <a:p>
            <a:pPr indent="0">
              <a:spcAft>
                <a:spcPts val="600"/>
              </a:spcAft>
              <a:buNone/>
            </a:pPr>
            <a:r>
              <a:rPr lang="nl-BE" b="1" dirty="0">
                <a:ea typeface="Calibri" panose="020F0502020204030204" pitchFamily="34" charset="0"/>
                <a:cs typeface="Times New Roman" panose="02020603050405020304" pitchFamily="18" charset="0"/>
              </a:rPr>
              <a:t>Werkwijze:</a:t>
            </a:r>
            <a:endParaRPr lang="nl-BE" b="1" dirty="0">
              <a:effectLst/>
              <a:ea typeface="Calibri" panose="020F0502020204030204" pitchFamily="34" charset="0"/>
              <a:cs typeface="Times New Roman" panose="02020603050405020304" pitchFamily="18" charset="0"/>
            </a:endParaRPr>
          </a:p>
          <a:p>
            <a:pPr marL="742950" lvl="1" indent="-285750"/>
            <a:r>
              <a:rPr lang="nl-BE" b="1" dirty="0">
                <a:solidFill>
                  <a:srgbClr val="B8D29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www.uitdatabank.be</a:t>
            </a:r>
            <a:r>
              <a:rPr lang="nl-BE" b="1" dirty="0">
                <a:solidFill>
                  <a:srgbClr val="B8D291"/>
                </a:solidFill>
                <a:effectLst/>
                <a:ea typeface="Calibri" panose="020F0502020204030204" pitchFamily="34" charset="0"/>
                <a:cs typeface="Times New Roman" panose="02020603050405020304" pitchFamily="18" charset="0"/>
              </a:rPr>
              <a:t> </a:t>
            </a:r>
            <a:r>
              <a:rPr lang="nl-BE" dirty="0">
                <a:effectLst/>
                <a:ea typeface="Calibri" panose="020F0502020204030204" pitchFamily="34" charset="0"/>
                <a:cs typeface="Times New Roman" panose="02020603050405020304" pitchFamily="18" charset="0"/>
              </a:rPr>
              <a:t>– </a:t>
            </a:r>
            <a:r>
              <a:rPr lang="nl-BE" dirty="0">
                <a:ea typeface="Calibri" panose="020F0502020204030204" pitchFamily="34" charset="0"/>
                <a:cs typeface="Times New Roman" panose="02020603050405020304" pitchFamily="18" charset="0"/>
              </a:rPr>
              <a:t>klik op </a:t>
            </a:r>
            <a:r>
              <a:rPr lang="nl-BE" dirty="0">
                <a:effectLst/>
                <a:ea typeface="Calibri" panose="020F0502020204030204" pitchFamily="34" charset="0"/>
                <a:cs typeface="Times New Roman" panose="02020603050405020304" pitchFamily="18" charset="0"/>
              </a:rPr>
              <a:t>‘Start hier’</a:t>
            </a:r>
          </a:p>
          <a:p>
            <a:pPr marL="742950" lvl="1" indent="-285750"/>
            <a:r>
              <a:rPr lang="nl-BE" dirty="0">
                <a:ea typeface="Calibri" panose="020F0502020204030204" pitchFamily="34" charset="0"/>
                <a:cs typeface="Times New Roman" panose="02020603050405020304" pitchFamily="18" charset="0"/>
              </a:rPr>
              <a:t>Meld aan of maak </a:t>
            </a:r>
            <a:r>
              <a:rPr lang="nl-BE" dirty="0" err="1">
                <a:ea typeface="Calibri" panose="020F0502020204030204" pitchFamily="34" charset="0"/>
                <a:cs typeface="Times New Roman" panose="02020603050405020304" pitchFamily="18" charset="0"/>
              </a:rPr>
              <a:t>iD</a:t>
            </a:r>
            <a:r>
              <a:rPr lang="nl-BE" dirty="0">
                <a:ea typeface="Calibri" panose="020F0502020204030204" pitchFamily="34" charset="0"/>
                <a:cs typeface="Times New Roman" panose="02020603050405020304" pitchFamily="18" charset="0"/>
              </a:rPr>
              <a:t> aan</a:t>
            </a:r>
          </a:p>
          <a:p>
            <a:pPr marL="742950" lvl="1" indent="-285750"/>
            <a:r>
              <a:rPr lang="nl-BE" dirty="0">
                <a:effectLst/>
                <a:ea typeface="Calibri" panose="020F0502020204030204" pitchFamily="34" charset="0"/>
                <a:cs typeface="Times New Roman" panose="02020603050405020304" pitchFamily="18" charset="0"/>
              </a:rPr>
              <a:t>Voeg evenement toe (soort, wanneer, waar, titel en leeftijd)</a:t>
            </a:r>
          </a:p>
          <a:p>
            <a:pPr marL="742950" lvl="1" indent="-285750"/>
            <a:r>
              <a:rPr lang="nl-BE" dirty="0">
                <a:ea typeface="Calibri" panose="020F0502020204030204" pitchFamily="34" charset="0"/>
                <a:cs typeface="Times New Roman" panose="02020603050405020304" pitchFamily="18" charset="0"/>
              </a:rPr>
              <a:t>Vul inhoudelijke info aan</a:t>
            </a:r>
          </a:p>
          <a:p>
            <a:pPr marL="457200" lvl="1" indent="0">
              <a:buNone/>
            </a:pPr>
            <a:r>
              <a:rPr lang="nl-BE" b="1" dirty="0">
                <a:ea typeface="Calibri" panose="020F0502020204030204" pitchFamily="34" charset="0"/>
                <a:cs typeface="Times New Roman" panose="02020603050405020304" pitchFamily="18" charset="0"/>
              </a:rPr>
              <a:t>	</a:t>
            </a:r>
            <a:r>
              <a:rPr lang="nl-BE" dirty="0">
                <a:ea typeface="Calibri" panose="020F0502020204030204" pitchFamily="34" charset="0"/>
                <a:cs typeface="Times New Roman" panose="02020603050405020304" pitchFamily="18" charset="0"/>
                <a:sym typeface="Wingdings" panose="05000000000000000000" pitchFamily="2" charset="2"/>
              </a:rPr>
              <a:t>  </a:t>
            </a:r>
            <a:r>
              <a:rPr lang="nl-BE" b="1" dirty="0">
                <a:ea typeface="Calibri" panose="020F0502020204030204" pitchFamily="34" charset="0"/>
                <a:cs typeface="Times New Roman" panose="02020603050405020304" pitchFamily="18" charset="0"/>
              </a:rPr>
              <a:t>Opgelet: </a:t>
            </a:r>
            <a:r>
              <a:rPr lang="nl-BE" dirty="0">
                <a:ea typeface="Calibri" panose="020F0502020204030204" pitchFamily="34" charset="0"/>
                <a:cs typeface="Times New Roman" panose="02020603050405020304" pitchFamily="18" charset="0"/>
              </a:rPr>
              <a:t>noteer de samenwerking met de vereniging/organisatie 	     	     bij ‘Beschrijving’ en de naam van je lokaal bestuur bij ‘Organisatie’</a:t>
            </a:r>
          </a:p>
          <a:p>
            <a:pPr marL="742950" lvl="1" indent="-285750"/>
            <a:r>
              <a:rPr lang="nl-BE" dirty="0">
                <a:effectLst/>
                <a:ea typeface="Calibri" panose="020F0502020204030204" pitchFamily="34" charset="0"/>
                <a:cs typeface="Times New Roman" panose="02020603050405020304" pitchFamily="18" charset="0"/>
              </a:rPr>
              <a:t>Voeg zeker het </a:t>
            </a:r>
            <a:r>
              <a:rPr lang="nl-BE" b="1" dirty="0">
                <a:effectLst/>
                <a:ea typeface="Calibri" panose="020F0502020204030204" pitchFamily="34" charset="0"/>
                <a:cs typeface="Times New Roman" panose="02020603050405020304" pitchFamily="18" charset="0"/>
              </a:rPr>
              <a:t>label </a:t>
            </a:r>
            <a:r>
              <a:rPr lang="nl-BE" b="1" dirty="0">
                <a:ea typeface="Calibri" panose="020F0502020204030204" pitchFamily="34" charset="0"/>
                <a:cs typeface="Times New Roman" panose="02020603050405020304" pitchFamily="18" charset="0"/>
              </a:rPr>
              <a:t>‘</a:t>
            </a:r>
            <a:r>
              <a:rPr lang="nl-BE" b="1" dirty="0">
                <a:effectLst/>
                <a:ea typeface="Calibri" panose="020F0502020204030204" pitchFamily="34" charset="0"/>
                <a:cs typeface="Times New Roman" panose="02020603050405020304" pitchFamily="18" charset="0"/>
              </a:rPr>
              <a:t>10.000 stappen’ </a:t>
            </a:r>
            <a:r>
              <a:rPr lang="nl-BE" dirty="0">
                <a:effectLst/>
                <a:ea typeface="Calibri" panose="020F0502020204030204" pitchFamily="34" charset="0"/>
                <a:cs typeface="Times New Roman" panose="02020603050405020304" pitchFamily="18" charset="0"/>
              </a:rPr>
              <a:t>toe om kans te maken op een prijs</a:t>
            </a:r>
          </a:p>
          <a:p>
            <a:pPr marL="742950" lvl="1" indent="-285750"/>
            <a:r>
              <a:rPr lang="nl-BE" dirty="0">
                <a:ea typeface="Calibri" panose="020F0502020204030204" pitchFamily="34" charset="0"/>
                <a:cs typeface="Times New Roman" panose="02020603050405020304" pitchFamily="18" charset="0"/>
              </a:rPr>
              <a:t>Klik op ‘Publiceren’</a:t>
            </a:r>
          </a:p>
          <a:p>
            <a:pPr marL="742950" lvl="1" indent="-285750"/>
            <a:endParaRPr lang="nl-BE" sz="1100" dirty="0">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4. Beweegacties registreren</a:t>
            </a:r>
            <a:endParaRPr lang="nl-BE" dirty="0">
              <a:solidFill>
                <a:srgbClr val="B8D291"/>
              </a:solidFill>
            </a:endParaRPr>
          </a:p>
        </p:txBody>
      </p:sp>
      <p:pic>
        <p:nvPicPr>
          <p:cNvPr id="2" name="Afbeelding 1">
            <a:extLst>
              <a:ext uri="{FF2B5EF4-FFF2-40B4-BE49-F238E27FC236}">
                <a16:creationId xmlns:a16="http://schemas.microsoft.com/office/drawing/2014/main" id="{90211236-D8CA-42BB-F754-517000DF560D}"/>
              </a:ext>
            </a:extLst>
          </p:cNvPr>
          <p:cNvPicPr>
            <a:picLocks noChangeAspect="1"/>
          </p:cNvPicPr>
          <p:nvPr/>
        </p:nvPicPr>
        <p:blipFill>
          <a:blip r:embed="rId5"/>
          <a:stretch>
            <a:fillRect/>
          </a:stretch>
        </p:blipFill>
        <p:spPr>
          <a:xfrm>
            <a:off x="5729282" y="309694"/>
            <a:ext cx="3144718" cy="1603227"/>
          </a:xfrm>
          <a:prstGeom prst="rect">
            <a:avLst/>
          </a:prstGeom>
        </p:spPr>
      </p:pic>
      <p:pic>
        <p:nvPicPr>
          <p:cNvPr id="7" name="Afbeelding 6">
            <a:extLst>
              <a:ext uri="{FF2B5EF4-FFF2-40B4-BE49-F238E27FC236}">
                <a16:creationId xmlns:a16="http://schemas.microsoft.com/office/drawing/2014/main" id="{BAC04D45-0597-B5A1-BA11-3EFA3781D875}"/>
              </a:ext>
            </a:extLst>
          </p:cNvPr>
          <p:cNvPicPr>
            <a:picLocks noChangeAspect="1"/>
          </p:cNvPicPr>
          <p:nvPr/>
        </p:nvPicPr>
        <p:blipFill>
          <a:blip r:embed="rId6"/>
          <a:stretch>
            <a:fillRect/>
          </a:stretch>
        </p:blipFill>
        <p:spPr>
          <a:xfrm>
            <a:off x="3224820" y="3875104"/>
            <a:ext cx="5919180" cy="1268396"/>
          </a:xfrm>
          <a:prstGeom prst="rect">
            <a:avLst/>
          </a:prstGeom>
        </p:spPr>
      </p:pic>
    </p:spTree>
    <p:custDataLst>
      <p:tags r:id="rId1"/>
    </p:custDataLst>
    <p:extLst>
      <p:ext uri="{BB962C8B-B14F-4D97-AF65-F5344CB8AC3E}">
        <p14:creationId xmlns:p14="http://schemas.microsoft.com/office/powerpoint/2010/main" val="392752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539999" y="1010920"/>
            <a:ext cx="8336991" cy="3299937"/>
          </a:xfrm>
        </p:spPr>
        <p:txBody>
          <a:bodyPr/>
          <a:lstStyle/>
          <a:p>
            <a:pPr marL="285750" lvl="0" indent="-285750">
              <a:lnSpc>
                <a:spcPct val="107000"/>
              </a:lnSpc>
              <a:buFont typeface="Arial" panose="020B0604020202020204" pitchFamily="34" charset="0"/>
              <a:buChar char="•"/>
            </a:pPr>
            <a:r>
              <a:rPr lang="nl-BE" i="1" dirty="0">
                <a:ea typeface="Calibri" panose="020F0502020204030204" pitchFamily="34" charset="0"/>
                <a:cs typeface="Times New Roman" panose="02020603050405020304" pitchFamily="18" charset="0"/>
              </a:rPr>
              <a:t>Vanaf n</a:t>
            </a:r>
            <a:r>
              <a:rPr lang="nl-BE" sz="1600" i="1" dirty="0">
                <a:effectLst/>
                <a:ea typeface="Calibri" panose="020F0502020204030204" pitchFamily="34" charset="0"/>
                <a:cs typeface="Times New Roman" panose="02020603050405020304" pitchFamily="18" charset="0"/>
              </a:rPr>
              <a:t>ajaar 2023</a:t>
            </a:r>
            <a:r>
              <a:rPr lang="nl-BE" sz="1600" dirty="0">
                <a:effectLst/>
                <a:ea typeface="Calibri" panose="020F0502020204030204" pitchFamily="34" charset="0"/>
                <a:cs typeface="Times New Roman" panose="02020603050405020304" pitchFamily="18" charset="0"/>
              </a:rPr>
              <a:t>:</a:t>
            </a:r>
            <a:br>
              <a:rPr lang="nl-BE" sz="1600" dirty="0">
                <a:effectLst/>
                <a:ea typeface="Calibri" panose="020F0502020204030204" pitchFamily="34" charset="0"/>
                <a:cs typeface="Times New Roman" panose="02020603050405020304" pitchFamily="18" charset="0"/>
              </a:rPr>
            </a:br>
            <a:r>
              <a:rPr lang="nl-NL" b="0" i="0" dirty="0">
                <a:solidFill>
                  <a:srgbClr val="373A3C"/>
                </a:solidFill>
                <a:effectLst/>
              </a:rPr>
              <a:t>Maak je lokale verenigingen en organisaties warm om samen leuke beweegacties te organiseren.</a:t>
            </a:r>
          </a:p>
          <a:p>
            <a:pPr marL="285750" lvl="0" indent="-285750">
              <a:lnSpc>
                <a:spcPct val="107000"/>
              </a:lnSpc>
              <a:buFont typeface="Arial" panose="020B0604020202020204" pitchFamily="34" charset="0"/>
              <a:buChar char="•"/>
            </a:pPr>
            <a:r>
              <a:rPr lang="nl-NL" b="0" i="1" dirty="0">
                <a:solidFill>
                  <a:srgbClr val="373A3C"/>
                </a:solidFill>
                <a:effectLst/>
              </a:rPr>
              <a:t>Januari – december 2024:</a:t>
            </a:r>
            <a:br>
              <a:rPr lang="nl-NL" b="0" i="0" dirty="0">
                <a:solidFill>
                  <a:srgbClr val="373A3C"/>
                </a:solidFill>
                <a:effectLst/>
              </a:rPr>
            </a:br>
            <a:r>
              <a:rPr lang="nl-NL" b="0" i="0" dirty="0">
                <a:solidFill>
                  <a:srgbClr val="373A3C"/>
                </a:solidFill>
                <a:effectLst/>
              </a:rPr>
              <a:t>Organiseer lokale beweegacties i.s.m. het verenigingsleven.</a:t>
            </a:r>
            <a:br>
              <a:rPr lang="nl-NL" b="0" i="0" dirty="0">
                <a:solidFill>
                  <a:srgbClr val="373A3C"/>
                </a:solidFill>
                <a:effectLst/>
              </a:rPr>
            </a:br>
            <a:r>
              <a:rPr lang="nl-NL" b="0" i="0" dirty="0">
                <a:solidFill>
                  <a:srgbClr val="373A3C"/>
                </a:solidFill>
                <a:effectLst/>
              </a:rPr>
              <a:t>Alle beweegacties kan je registreren via </a:t>
            </a:r>
            <a:r>
              <a:rPr lang="nl-BE" b="1" dirty="0">
                <a:solidFill>
                  <a:srgbClr val="B8D29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www.uitdatabank.be</a:t>
            </a:r>
            <a:r>
              <a:rPr lang="nl-NL" b="0" i="0" dirty="0">
                <a:solidFill>
                  <a:srgbClr val="373A3C"/>
                </a:solidFill>
                <a:effectLst/>
              </a:rPr>
              <a:t>.</a:t>
            </a:r>
            <a:endParaRPr lang="nl-NL" dirty="0">
              <a:solidFill>
                <a:srgbClr val="373A3C"/>
              </a:solidFill>
            </a:endParaRPr>
          </a:p>
          <a:p>
            <a:pPr marL="285750" lvl="0" indent="-285750">
              <a:lnSpc>
                <a:spcPct val="107000"/>
              </a:lnSpc>
              <a:buFont typeface="Arial" panose="020B0604020202020204" pitchFamily="34" charset="0"/>
              <a:buChar char="•"/>
            </a:pPr>
            <a:r>
              <a:rPr lang="nl-NL" b="0" i="1" dirty="0">
                <a:solidFill>
                  <a:srgbClr val="373A3C"/>
                </a:solidFill>
                <a:effectLst/>
              </a:rPr>
              <a:t>December 2024:</a:t>
            </a:r>
            <a:br>
              <a:rPr lang="nl-NL" b="0" i="1" dirty="0">
                <a:solidFill>
                  <a:srgbClr val="373A3C"/>
                </a:solidFill>
                <a:effectLst/>
              </a:rPr>
            </a:br>
            <a:r>
              <a:rPr lang="nl-NL" b="0" i="0" dirty="0">
                <a:solidFill>
                  <a:srgbClr val="373A3C"/>
                </a:solidFill>
                <a:effectLst/>
              </a:rPr>
              <a:t>Winnaars lokale besturen en verenigingen/organisaties die </a:t>
            </a:r>
            <a:r>
              <a:rPr lang="nl-NL" b="1" i="0" dirty="0">
                <a:solidFill>
                  <a:srgbClr val="373A3C"/>
                </a:solidFill>
                <a:effectLst/>
              </a:rPr>
              <a:t>samen</a:t>
            </a:r>
            <a:r>
              <a:rPr lang="nl-NL" b="0" i="0" dirty="0">
                <a:solidFill>
                  <a:srgbClr val="373A3C"/>
                </a:solidFill>
                <a:effectLst/>
              </a:rPr>
              <a:t> lokale beweegacties organiseerden</a:t>
            </a:r>
            <a:r>
              <a:rPr lang="nl-NL" dirty="0">
                <a:solidFill>
                  <a:srgbClr val="373A3C"/>
                </a:solidFill>
              </a:rPr>
              <a:t>, </a:t>
            </a:r>
            <a:r>
              <a:rPr lang="nl-NL" b="0" i="0" dirty="0">
                <a:solidFill>
                  <a:srgbClr val="373A3C"/>
                </a:solidFill>
                <a:effectLst/>
              </a:rPr>
              <a:t>ontvangen prijzen + media-aandacht</a:t>
            </a:r>
          </a:p>
          <a:p>
            <a:pPr marL="342900" lvl="0" indent="-342900">
              <a:lnSpc>
                <a:spcPct val="107000"/>
              </a:lnSpc>
              <a:buFont typeface="Calibri" panose="020F0502020204030204" pitchFamily="34" charset="0"/>
              <a:buChar char="-"/>
            </a:pPr>
            <a:endParaRPr lang="nl-BE" sz="1600" dirty="0">
              <a:effectLst/>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nl-BE" sz="1600" dirty="0">
              <a:effectLs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nl-BE" dirty="0"/>
          </a:p>
          <a:p>
            <a:pPr marL="285750" lvl="0" indent="-285750">
              <a:lnSpc>
                <a:spcPct val="107000"/>
              </a:lnSpc>
              <a:buFont typeface="Arial" panose="020B0604020202020204" pitchFamily="34" charset="0"/>
              <a:buChar char="•"/>
            </a:pPr>
            <a:endParaRPr lang="nl-BE" dirty="0">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5. Elke beweegactie telt: timing</a:t>
            </a:r>
            <a:endParaRPr lang="nl-BE" dirty="0">
              <a:solidFill>
                <a:srgbClr val="B8D291"/>
              </a:solidFill>
            </a:endParaRPr>
          </a:p>
        </p:txBody>
      </p:sp>
      <p:pic>
        <p:nvPicPr>
          <p:cNvPr id="2" name="Afbeelding 1">
            <a:extLst>
              <a:ext uri="{FF2B5EF4-FFF2-40B4-BE49-F238E27FC236}">
                <a16:creationId xmlns:a16="http://schemas.microsoft.com/office/drawing/2014/main" id="{4C8B679F-42EF-AA54-EDAA-1F7E215AE56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28967" y="0"/>
            <a:ext cx="1158729" cy="1158729"/>
          </a:xfrm>
          <a:prstGeom prst="rect">
            <a:avLst/>
          </a:prstGeom>
        </p:spPr>
      </p:pic>
    </p:spTree>
    <p:custDataLst>
      <p:tags r:id="rId1"/>
    </p:custDataLst>
    <p:extLst>
      <p:ext uri="{BB962C8B-B14F-4D97-AF65-F5344CB8AC3E}">
        <p14:creationId xmlns:p14="http://schemas.microsoft.com/office/powerpoint/2010/main" val="296131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464738"/>
            <a:ext cx="4905287" cy="3299937"/>
          </a:xfrm>
        </p:spPr>
        <p:txBody>
          <a:bodyPr/>
          <a:lstStyle/>
          <a:p>
            <a:pPr marL="742950" lvl="1" indent="-285750"/>
            <a:r>
              <a:rPr lang="nl-BE" dirty="0">
                <a:effectLst/>
                <a:ea typeface="Calibri" panose="020F0502020204030204" pitchFamily="34" charset="0"/>
                <a:cs typeface="Times New Roman" panose="02020603050405020304" pitchFamily="18" charset="0"/>
              </a:rPr>
              <a:t>Van </a:t>
            </a:r>
            <a:r>
              <a:rPr lang="nl-BE" b="1" dirty="0">
                <a:effectLst/>
                <a:ea typeface="Calibri" panose="020F0502020204030204" pitchFamily="34" charset="0"/>
                <a:cs typeface="Times New Roman" panose="02020603050405020304" pitchFamily="18" charset="0"/>
              </a:rPr>
              <a:t>1 mei tot en met 31 mei 2024</a:t>
            </a:r>
            <a:r>
              <a:rPr lang="nl-BE" dirty="0">
                <a:effectLst/>
                <a:ea typeface="Calibri" panose="020F0502020204030204" pitchFamily="34" charset="0"/>
                <a:cs typeface="Times New Roman" panose="02020603050405020304" pitchFamily="18" charset="0"/>
              </a:rPr>
              <a:t> nemen de inwoners van verschillende Vlaamse steden en gemeenten het stappend tegen elkaar op.</a:t>
            </a:r>
          </a:p>
          <a:p>
            <a:pPr marL="742950" lvl="1" indent="-285750"/>
            <a:endParaRPr lang="nl-BE" dirty="0">
              <a:effectLst/>
              <a:ea typeface="Calibri" panose="020F0502020204030204" pitchFamily="34" charset="0"/>
              <a:cs typeface="Times New Roman" panose="02020603050405020304" pitchFamily="18" charset="0"/>
            </a:endParaRPr>
          </a:p>
          <a:p>
            <a:pPr marL="742950" lvl="1" indent="-285750"/>
            <a:r>
              <a:rPr lang="nl-BE" b="1" dirty="0">
                <a:solidFill>
                  <a:srgbClr val="B8D291"/>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www.10000stappen.be</a:t>
            </a:r>
            <a:r>
              <a:rPr lang="nl-BE" b="1" dirty="0">
                <a:solidFill>
                  <a:srgbClr val="B8D291"/>
                </a:solidFill>
                <a:ea typeface="Calibri" panose="020F0502020204030204" pitchFamily="34" charset="0"/>
                <a:cs typeface="Times New Roman" panose="02020603050405020304" pitchFamily="18" charset="0"/>
              </a:rPr>
              <a:t> </a:t>
            </a:r>
            <a:r>
              <a:rPr lang="nl-BE" dirty="0">
                <a:ea typeface="Calibri" panose="020F0502020204030204" pitchFamily="34" charset="0"/>
                <a:cs typeface="Times New Roman" panose="02020603050405020304" pitchFamily="18" charset="0"/>
              </a:rPr>
              <a:t>of via de app ‘10.000 stappen’</a:t>
            </a:r>
            <a:endParaRPr lang="nl-BE" dirty="0">
              <a:effectLst/>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6. Piekactie: Vlaamse stappenclash tussen</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 steden en gemeenten</a:t>
            </a:r>
            <a:endParaRPr lang="nl-BE" dirty="0">
              <a:solidFill>
                <a:srgbClr val="B8D291"/>
              </a:solidFill>
            </a:endParaRPr>
          </a:p>
        </p:txBody>
      </p:sp>
      <p:pic>
        <p:nvPicPr>
          <p:cNvPr id="7" name="Afbeelding 6">
            <a:extLst>
              <a:ext uri="{FF2B5EF4-FFF2-40B4-BE49-F238E27FC236}">
                <a16:creationId xmlns:a16="http://schemas.microsoft.com/office/drawing/2014/main" id="{D97FE934-0181-31E4-ED6B-3C49229C31C0}"/>
              </a:ext>
            </a:extLst>
          </p:cNvPr>
          <p:cNvPicPr>
            <a:picLocks noChangeAspect="1"/>
          </p:cNvPicPr>
          <p:nvPr/>
        </p:nvPicPr>
        <p:blipFill>
          <a:blip r:embed="rId5"/>
          <a:stretch>
            <a:fillRect/>
          </a:stretch>
        </p:blipFill>
        <p:spPr>
          <a:xfrm>
            <a:off x="5782513" y="947955"/>
            <a:ext cx="2908564" cy="4086487"/>
          </a:xfrm>
          <a:prstGeom prst="rect">
            <a:avLst/>
          </a:prstGeom>
        </p:spPr>
      </p:pic>
    </p:spTree>
    <p:custDataLst>
      <p:tags r:id="rId1"/>
    </p:custDataLst>
    <p:extLst>
      <p:ext uri="{BB962C8B-B14F-4D97-AF65-F5344CB8AC3E}">
        <p14:creationId xmlns:p14="http://schemas.microsoft.com/office/powerpoint/2010/main" val="275823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284890"/>
            <a:ext cx="5587150" cy="3479785"/>
          </a:xfrm>
        </p:spPr>
        <p:txBody>
          <a:bodyPr/>
          <a:lstStyle/>
          <a:p>
            <a:pPr marL="742950" lvl="1" indent="-285750"/>
            <a:r>
              <a:rPr lang="nl-BE" dirty="0">
                <a:ea typeface="Calibri" panose="020F0502020204030204" pitchFamily="34" charset="0"/>
                <a:cs typeface="Times New Roman" panose="02020603050405020304" pitchFamily="18" charset="0"/>
              </a:rPr>
              <a:t>4 categorieën – 4 winnaars:</a:t>
            </a:r>
            <a:br>
              <a:rPr lang="nl-BE" dirty="0">
                <a:ea typeface="Calibri" panose="020F0502020204030204" pitchFamily="34" charset="0"/>
                <a:cs typeface="Times New Roman" panose="02020603050405020304" pitchFamily="18" charset="0"/>
              </a:rPr>
            </a:br>
            <a:r>
              <a:rPr lang="nl-BE" dirty="0">
                <a:ea typeface="Calibri" panose="020F0502020204030204" pitchFamily="34" charset="0"/>
                <a:cs typeface="Times New Roman" panose="02020603050405020304" pitchFamily="18" charset="0"/>
              </a:rPr>
              <a:t>	Steden en gemeenten met</a:t>
            </a:r>
          </a:p>
          <a:p>
            <a:pPr marL="1678950" lvl="2" indent="-285750"/>
            <a:r>
              <a:rPr lang="nl-BE" dirty="0">
                <a:effectLst/>
                <a:ea typeface="Calibri" panose="020F0502020204030204" pitchFamily="34" charset="0"/>
                <a:cs typeface="Times New Roman" panose="02020603050405020304" pitchFamily="18" charset="0"/>
              </a:rPr>
              <a:t>minder dan 10.000 inwoners</a:t>
            </a:r>
          </a:p>
          <a:p>
            <a:pPr marL="1678950" lvl="2" indent="-285750"/>
            <a:r>
              <a:rPr lang="nl-BE" dirty="0">
                <a:effectLst/>
                <a:ea typeface="Calibri" panose="020F0502020204030204" pitchFamily="34" charset="0"/>
                <a:cs typeface="Times New Roman" panose="02020603050405020304" pitchFamily="18" charset="0"/>
              </a:rPr>
              <a:t>10.000 - 20.000 inwoners</a:t>
            </a:r>
          </a:p>
          <a:p>
            <a:pPr marL="1678950" lvl="2" indent="-285750"/>
            <a:r>
              <a:rPr lang="nl-BE" dirty="0">
                <a:effectLst/>
                <a:ea typeface="Calibri" panose="020F0502020204030204" pitchFamily="34" charset="0"/>
                <a:cs typeface="Times New Roman" panose="02020603050405020304" pitchFamily="18" charset="0"/>
              </a:rPr>
              <a:t>20.000 - 50.000 inwoners</a:t>
            </a:r>
          </a:p>
          <a:p>
            <a:pPr marL="1678950" lvl="2" indent="-285750"/>
            <a:r>
              <a:rPr lang="nl-BE" dirty="0">
                <a:effectLst/>
                <a:ea typeface="Calibri" panose="020F0502020204030204" pitchFamily="34" charset="0"/>
                <a:cs typeface="Times New Roman" panose="02020603050405020304" pitchFamily="18" charset="0"/>
              </a:rPr>
              <a:t>meer dan 50.000 inwoners</a:t>
            </a:r>
            <a:endParaRPr lang="nl-BE" dirty="0">
              <a:ea typeface="Calibri" panose="020F0502020204030204" pitchFamily="34" charset="0"/>
              <a:cs typeface="Times New Roman" panose="02020603050405020304" pitchFamily="18" charset="0"/>
            </a:endParaRPr>
          </a:p>
          <a:p>
            <a:pPr marL="742950" lvl="1" indent="-285750"/>
            <a:endParaRPr lang="nl-BE" dirty="0">
              <a:ea typeface="Calibri" panose="020F0502020204030204" pitchFamily="34" charset="0"/>
              <a:cs typeface="Times New Roman" panose="02020603050405020304" pitchFamily="18" charset="0"/>
            </a:endParaRPr>
          </a:p>
          <a:p>
            <a:pPr marL="742950" lvl="1" indent="-285750"/>
            <a:r>
              <a:rPr lang="nl-BE" dirty="0">
                <a:ea typeface="Calibri" panose="020F0502020204030204" pitchFamily="34" charset="0"/>
                <a:cs typeface="Times New Roman" panose="02020603050405020304" pitchFamily="18" charset="0"/>
              </a:rPr>
              <a:t>4 prijzen: media-aandacht en muurplaatje</a:t>
            </a:r>
          </a:p>
          <a:p>
            <a:pPr marL="742950" lvl="1" indent="-285750"/>
            <a:r>
              <a:rPr lang="nl-BE" dirty="0">
                <a:ea typeface="Calibri" panose="020F0502020204030204" pitchFamily="34" charset="0"/>
                <a:cs typeface="Times New Roman" panose="02020603050405020304" pitchFamily="18" charset="0"/>
              </a:rPr>
              <a:t>Tussenstand live te volgen in de stappentool</a:t>
            </a:r>
          </a:p>
          <a:p>
            <a:pPr marL="742950" lvl="1" indent="-285750"/>
            <a:r>
              <a:rPr lang="nl-BE" dirty="0">
                <a:ea typeface="Calibri" panose="020F0502020204030204" pitchFamily="34" charset="0"/>
                <a:cs typeface="Times New Roman" panose="02020603050405020304" pitchFamily="18" charset="0"/>
              </a:rPr>
              <a:t>Iedereen kan deelnemen</a:t>
            </a:r>
          </a:p>
          <a:p>
            <a:pPr marL="742950" lvl="1" indent="-285750"/>
            <a:r>
              <a:rPr lang="nl-BE" dirty="0">
                <a:ea typeface="Calibri" panose="020F0502020204030204" pitchFamily="34" charset="0"/>
                <a:cs typeface="Times New Roman" panose="02020603050405020304" pitchFamily="18" charset="0"/>
              </a:rPr>
              <a:t>Inschrijven is </a:t>
            </a:r>
            <a:r>
              <a:rPr lang="nl-BE" b="1" dirty="0">
                <a:ea typeface="Calibri" panose="020F0502020204030204" pitchFamily="34" charset="0"/>
                <a:cs typeface="Times New Roman" panose="02020603050405020304" pitchFamily="18" charset="0"/>
              </a:rPr>
              <a:t>gratis</a:t>
            </a:r>
            <a:r>
              <a:rPr lang="nl-BE" dirty="0">
                <a:ea typeface="Calibri" panose="020F0502020204030204" pitchFamily="34" charset="0"/>
                <a:cs typeface="Times New Roman" panose="02020603050405020304" pitchFamily="18" charset="0"/>
              </a:rPr>
              <a:t> voor lokaal bestuur en inwoners</a:t>
            </a:r>
          </a:p>
          <a:p>
            <a:pPr>
              <a:lnSpc>
                <a:spcPct val="107000"/>
              </a:lnSpc>
              <a:spcAft>
                <a:spcPts val="800"/>
              </a:spcAft>
            </a:pPr>
            <a:endParaRPr lang="nl-BE" dirty="0">
              <a:ea typeface="Calibri" panose="020F0502020204030204" pitchFamily="34" charset="0"/>
              <a:cs typeface="Times New Roman" panose="02020603050405020304" pitchFamily="18" charset="0"/>
            </a:endParaRPr>
          </a:p>
          <a:p>
            <a:pPr marL="457200" lvl="1" indent="0">
              <a:buNone/>
            </a:pPr>
            <a:endParaRPr lang="nl-BE" dirty="0">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6. Piekactie: Vlaamse stappenclash tussen</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 steden en gemeenten</a:t>
            </a:r>
            <a:endParaRPr lang="nl-BE" dirty="0">
              <a:solidFill>
                <a:srgbClr val="B8D291"/>
              </a:solidFill>
            </a:endParaRPr>
          </a:p>
        </p:txBody>
      </p:sp>
      <p:pic>
        <p:nvPicPr>
          <p:cNvPr id="2" name="Afbeelding 1">
            <a:extLst>
              <a:ext uri="{FF2B5EF4-FFF2-40B4-BE49-F238E27FC236}">
                <a16:creationId xmlns:a16="http://schemas.microsoft.com/office/drawing/2014/main" id="{18C5CCC4-6128-6B6E-9F59-BEC34B6596DB}"/>
              </a:ext>
            </a:extLst>
          </p:cNvPr>
          <p:cNvPicPr>
            <a:picLocks noChangeAspect="1"/>
          </p:cNvPicPr>
          <p:nvPr/>
        </p:nvPicPr>
        <p:blipFill>
          <a:blip r:embed="rId4"/>
          <a:stretch>
            <a:fillRect/>
          </a:stretch>
        </p:blipFill>
        <p:spPr>
          <a:xfrm>
            <a:off x="5939406" y="927110"/>
            <a:ext cx="3139920" cy="3992871"/>
          </a:xfrm>
          <a:prstGeom prst="rect">
            <a:avLst/>
          </a:prstGeom>
        </p:spPr>
      </p:pic>
    </p:spTree>
    <p:custDataLst>
      <p:tags r:id="rId1"/>
    </p:custDataLst>
    <p:extLst>
      <p:ext uri="{BB962C8B-B14F-4D97-AF65-F5344CB8AC3E}">
        <p14:creationId xmlns:p14="http://schemas.microsoft.com/office/powerpoint/2010/main" val="240689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308537"/>
            <a:ext cx="8244000" cy="3125261"/>
          </a:xfrm>
        </p:spPr>
        <p:txBody>
          <a:bodyPr vert="horz" lIns="0" tIns="0" rIns="0" bIns="0" rtlCol="0" anchor="t">
            <a:noAutofit/>
          </a:bodyPr>
          <a:lstStyle/>
          <a:p>
            <a:pPr marL="457200" lvl="1" indent="0">
              <a:buNone/>
            </a:pPr>
            <a:r>
              <a:rPr lang="nl-BE" b="1" dirty="0">
                <a:ea typeface="Calibri" panose="020F0502020204030204" pitchFamily="34" charset="0"/>
                <a:cs typeface="Times New Roman"/>
              </a:rPr>
              <a:t>Deelname als lokaal bestuur</a:t>
            </a:r>
          </a:p>
          <a:p>
            <a:pPr marL="742950" lvl="1" indent="-285750"/>
            <a:r>
              <a:rPr lang="nl-BE" dirty="0">
                <a:ea typeface="Calibri" panose="020F0502020204030204" pitchFamily="34" charset="0"/>
                <a:cs typeface="Times New Roman"/>
              </a:rPr>
              <a:t>Inschrijven voor de stappenclash: </a:t>
            </a:r>
            <a:r>
              <a:rPr lang="nl-BE" b="1" dirty="0">
                <a:solidFill>
                  <a:srgbClr val="B8D291"/>
                </a:solidFill>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via deze link</a:t>
            </a:r>
            <a:r>
              <a:rPr lang="nl-BE" b="1" dirty="0">
                <a:solidFill>
                  <a:srgbClr val="B8D291"/>
                </a:solidFill>
                <a:ea typeface="Calibri" panose="020F0502020204030204" pitchFamily="34" charset="0"/>
                <a:cs typeface="Times New Roman"/>
              </a:rPr>
              <a:t> </a:t>
            </a:r>
            <a:r>
              <a:rPr lang="nl-BE" dirty="0">
                <a:ea typeface="Calibri" panose="020F0502020204030204" pitchFamily="34" charset="0"/>
                <a:cs typeface="Times New Roman"/>
              </a:rPr>
              <a:t>(t.e.m. </a:t>
            </a:r>
            <a:r>
              <a:rPr lang="nl-BE" b="1" dirty="0">
                <a:ea typeface="Calibri" panose="020F0502020204030204" pitchFamily="34" charset="0"/>
                <a:cs typeface="Times New Roman"/>
              </a:rPr>
              <a:t>31/01/2024</a:t>
            </a:r>
            <a:r>
              <a:rPr lang="nl-BE" dirty="0">
                <a:ea typeface="Calibri" panose="020F0502020204030204" pitchFamily="34" charset="0"/>
                <a:cs typeface="Times New Roman"/>
              </a:rPr>
              <a:t>)</a:t>
            </a:r>
          </a:p>
          <a:p>
            <a:pPr marL="742950" lvl="1" indent="-285750"/>
            <a:r>
              <a:rPr lang="nl-BE" dirty="0">
                <a:ea typeface="Calibri" panose="020F0502020204030204" pitchFamily="34" charset="0"/>
                <a:cs typeface="Times New Roman" panose="02020603050405020304" pitchFamily="18" charset="0"/>
              </a:rPr>
              <a:t>Groep wordt voor jullie aangemaakt</a:t>
            </a:r>
          </a:p>
          <a:p>
            <a:pPr marL="742950" lvl="1" indent="-285750"/>
            <a:r>
              <a:rPr lang="nl-BE" dirty="0">
                <a:ea typeface="Calibri" panose="020F0502020204030204" pitchFamily="34" charset="0"/>
                <a:cs typeface="Times New Roman" panose="02020603050405020304" pitchFamily="18" charset="0"/>
              </a:rPr>
              <a:t>Wedstrijd in de 4 categorieën wordt voor jullie aangemaakt. </a:t>
            </a:r>
            <a:r>
              <a:rPr lang="nl-BE" sz="1600" dirty="0">
                <a:effectLst/>
                <a:ea typeface="Calibri" panose="020F0502020204030204" pitchFamily="34" charset="0"/>
                <a:cs typeface="Times New Roman" panose="02020603050405020304" pitchFamily="18" charset="0"/>
              </a:rPr>
              <a:t>Deze wedstrijd start en stopt automatisch</a:t>
            </a:r>
          </a:p>
          <a:p>
            <a:pPr marL="742950" lvl="1" indent="-285750"/>
            <a:r>
              <a:rPr lang="nl-BE" sz="1600" dirty="0">
                <a:effectLst/>
                <a:ea typeface="Calibri" panose="020F0502020204030204" pitchFamily="34" charset="0"/>
                <a:cs typeface="Times New Roman" panose="02020603050405020304" pitchFamily="18" charset="0"/>
              </a:rPr>
              <a:t>Beheerder worden? </a:t>
            </a:r>
            <a:r>
              <a:rPr lang="nl-BE" sz="1600" i="1" dirty="0">
                <a:effectLst/>
                <a:ea typeface="Calibri" panose="020F0502020204030204" pitchFamily="34" charset="0"/>
                <a:cs typeface="Times New Roman" panose="02020603050405020304" pitchFamily="18" charset="0"/>
              </a:rPr>
              <a:t>(meer inzicht in data)</a:t>
            </a:r>
          </a:p>
          <a:p>
            <a:pPr marL="1678950" lvl="2" indent="-285750"/>
            <a:r>
              <a:rPr lang="nl-BE" dirty="0">
                <a:ea typeface="Calibri" panose="020F0502020204030204" pitchFamily="34" charset="0"/>
                <a:cs typeface="Times New Roman" panose="02020603050405020304" pitchFamily="18" charset="0"/>
              </a:rPr>
              <a:t>Word</a:t>
            </a:r>
            <a:r>
              <a:rPr lang="nl-BE" dirty="0">
                <a:effectLst/>
                <a:ea typeface="Calibri" panose="020F0502020204030204" pitchFamily="34" charset="0"/>
                <a:cs typeface="Times New Roman" panose="02020603050405020304" pitchFamily="18" charset="0"/>
              </a:rPr>
              <a:t> lid van de groep</a:t>
            </a:r>
          </a:p>
          <a:p>
            <a:pPr marL="1678950" lvl="2" indent="-285750"/>
            <a:r>
              <a:rPr lang="nl-BE" dirty="0">
                <a:ea typeface="Calibri" panose="020F0502020204030204" pitchFamily="34" charset="0"/>
                <a:cs typeface="Times New Roman" panose="02020603050405020304" pitchFamily="18" charset="0"/>
              </a:rPr>
              <a:t>M</a:t>
            </a:r>
            <a:r>
              <a:rPr lang="nl-BE" sz="1600" dirty="0">
                <a:effectLst/>
                <a:ea typeface="Calibri" panose="020F0502020204030204" pitchFamily="34" charset="0"/>
                <a:cs typeface="Times New Roman" panose="02020603050405020304" pitchFamily="18" charset="0"/>
              </a:rPr>
              <a:t>ailadres beheerder reeds doorgegeven bij inschrijving? Dan gebeurt dit automatisch zodra de groep is aangemaakt</a:t>
            </a:r>
          </a:p>
          <a:p>
            <a:pPr marL="1678950" lvl="2" indent="-285750"/>
            <a:r>
              <a:rPr lang="nl-BE" sz="1600" dirty="0">
                <a:effectLst/>
                <a:ea typeface="Calibri" panose="020F0502020204030204" pitchFamily="34" charset="0"/>
                <a:cs typeface="Times New Roman" panose="02020603050405020304" pitchFamily="18" charset="0"/>
              </a:rPr>
              <a:t>Nog geen mailadres doorgegeven? Mail dan het juiste mailadres naar </a:t>
            </a:r>
            <a:r>
              <a:rPr lang="nl-BE" sz="1600" b="1" u="sng" dirty="0">
                <a:solidFill>
                  <a:srgbClr val="B8D291"/>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info@10000stappen.be</a:t>
            </a:r>
            <a:r>
              <a:rPr lang="nl-BE" sz="1600" b="1" dirty="0">
                <a:solidFill>
                  <a:srgbClr val="B8D291"/>
                </a:solidFill>
                <a:effectLst/>
                <a:ea typeface="Calibri" panose="020F0502020204030204" pitchFamily="34" charset="0"/>
                <a:cs typeface="Times New Roman" panose="02020603050405020304" pitchFamily="18" charset="0"/>
              </a:rPr>
              <a:t> </a:t>
            </a:r>
            <a:r>
              <a:rPr lang="nl-BE" sz="1600" dirty="0">
                <a:effectLst/>
                <a:ea typeface="Calibri" panose="020F0502020204030204" pitchFamily="34" charset="0"/>
                <a:cs typeface="Times New Roman" panose="02020603050405020304" pitchFamily="18" charset="0"/>
              </a:rPr>
              <a:t>met de vraag om beheerder te worden</a:t>
            </a:r>
            <a:endParaRPr lang="nl-BE" dirty="0">
              <a:ea typeface="Calibri" panose="020F0502020204030204" pitchFamily="34" charset="0"/>
              <a:cs typeface="Times New Roman" panose="02020603050405020304" pitchFamily="18" charset="0"/>
            </a:endParaRPr>
          </a:p>
        </p:txBody>
      </p:sp>
      <p:sp>
        <p:nvSpPr>
          <p:cNvPr id="8" name="Titel 5">
            <a:extLst>
              <a:ext uri="{FF2B5EF4-FFF2-40B4-BE49-F238E27FC236}">
                <a16:creationId xmlns:a16="http://schemas.microsoft.com/office/drawing/2014/main" id="{1BBDCA09-82E6-F20F-75B0-E3A749A16139}"/>
              </a:ext>
            </a:extLst>
          </p:cNvPr>
          <p:cNvSpPr>
            <a:spLocks noGrp="1"/>
          </p:cNvSpPr>
          <p:nvPr>
            <p:ph type="title"/>
          </p:nvPr>
        </p:nvSpPr>
        <p:spPr>
          <a:xfrm>
            <a:off x="540000" y="460800"/>
            <a:ext cx="8244000" cy="360000"/>
          </a:xfrm>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6. Piekactie: Vlaamse stappenclash tussen</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 steden en gemeenten</a:t>
            </a:r>
            <a:endParaRPr lang="nl-BE" dirty="0">
              <a:solidFill>
                <a:srgbClr val="B8D291"/>
              </a:solidFill>
            </a:endParaRPr>
          </a:p>
        </p:txBody>
      </p:sp>
    </p:spTree>
    <p:custDataLst>
      <p:tags r:id="rId1"/>
    </p:custDataLst>
    <p:extLst>
      <p:ext uri="{BB962C8B-B14F-4D97-AF65-F5344CB8AC3E}">
        <p14:creationId xmlns:p14="http://schemas.microsoft.com/office/powerpoint/2010/main" val="2331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6FFF785-0A67-43E5-824D-4C7FB9138EFE}"/>
              </a:ext>
            </a:extLst>
          </p:cNvPr>
          <p:cNvSpPr>
            <a:spLocks noGrp="1"/>
          </p:cNvSpPr>
          <p:nvPr>
            <p:ph type="body" sz="quarter" idx="11"/>
          </p:nvPr>
        </p:nvSpPr>
        <p:spPr>
          <a:xfrm>
            <a:off x="750278" y="482599"/>
            <a:ext cx="7601560" cy="2095500"/>
          </a:xfrm>
        </p:spPr>
        <p:txBody>
          <a:bodyPr/>
          <a:lstStyle/>
          <a:p>
            <a:r>
              <a:rPr lang="nl-BE" sz="4000" dirty="0">
                <a:solidFill>
                  <a:schemeClr val="bg1"/>
                </a:solidFill>
              </a:rPr>
              <a:t>10.000 stappen: Elke stap telt! </a:t>
            </a:r>
          </a:p>
          <a:p>
            <a:endParaRPr lang="nl-BE" sz="4000" dirty="0">
              <a:solidFill>
                <a:schemeClr val="bg1"/>
              </a:solidFill>
            </a:endParaRPr>
          </a:p>
          <a:p>
            <a:r>
              <a:rPr lang="nl-BE" sz="3200" dirty="0">
                <a:solidFill>
                  <a:schemeClr val="bg1"/>
                </a:solidFill>
              </a:rPr>
              <a:t>Beweegcampagne</a:t>
            </a:r>
            <a:br>
              <a:rPr lang="nl-BE" sz="3200" dirty="0">
                <a:solidFill>
                  <a:schemeClr val="bg1"/>
                </a:solidFill>
              </a:rPr>
            </a:br>
            <a:r>
              <a:rPr lang="nl-BE" sz="3200" dirty="0">
                <a:solidFill>
                  <a:schemeClr val="bg1"/>
                </a:solidFill>
              </a:rPr>
              <a:t>Gezond Leven samen met Sport Vlaanderen en de Vlaamse Logo’s</a:t>
            </a:r>
          </a:p>
          <a:p>
            <a:endParaRPr lang="nl-BE" sz="4000" dirty="0">
              <a:solidFill>
                <a:schemeClr val="bg1"/>
              </a:solidFill>
            </a:endParaRPr>
          </a:p>
        </p:txBody>
      </p:sp>
    </p:spTree>
    <p:extLst>
      <p:ext uri="{BB962C8B-B14F-4D97-AF65-F5344CB8AC3E}">
        <p14:creationId xmlns:p14="http://schemas.microsoft.com/office/powerpoint/2010/main" val="218153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316421"/>
            <a:ext cx="8244000" cy="2986300"/>
          </a:xfrm>
        </p:spPr>
        <p:txBody>
          <a:bodyPr/>
          <a:lstStyle/>
          <a:p>
            <a:pPr marL="742950" lvl="1" indent="-285750"/>
            <a:r>
              <a:rPr lang="nl-BE" dirty="0">
                <a:effectLst/>
                <a:ea typeface="Calibri" panose="020F0502020204030204" pitchFamily="34" charset="0"/>
                <a:cs typeface="Times New Roman" panose="02020603050405020304" pitchFamily="18" charset="0"/>
              </a:rPr>
              <a:t>Promo maken naar inwoners:</a:t>
            </a:r>
          </a:p>
          <a:p>
            <a:pPr marL="1678950" lvl="2" indent="-285750"/>
            <a:r>
              <a:rPr lang="nl-BE" dirty="0">
                <a:effectLst/>
                <a:ea typeface="Calibri" panose="020F0502020204030204" pitchFamily="34" charset="0"/>
                <a:cs typeface="Times New Roman" panose="02020603050405020304" pitchFamily="18" charset="0"/>
              </a:rPr>
              <a:t>Elk lokaal bestuur ontvangt een gratis pakket met </a:t>
            </a:r>
            <a:r>
              <a:rPr lang="nl-BE" b="1" dirty="0">
                <a:effectLst/>
                <a:ea typeface="Calibri" panose="020F0502020204030204" pitchFamily="34" charset="0"/>
                <a:cs typeface="Times New Roman" panose="02020603050405020304" pitchFamily="18" charset="0"/>
              </a:rPr>
              <a:t>gepersonaliseerd promomateriaal </a:t>
            </a:r>
            <a:r>
              <a:rPr lang="nl-BE" dirty="0">
                <a:effectLst/>
                <a:ea typeface="Calibri" panose="020F0502020204030204" pitchFamily="34" charset="0"/>
                <a:cs typeface="Times New Roman" panose="02020603050405020304" pitchFamily="18" charset="0"/>
              </a:rPr>
              <a:t>t.w.v</a:t>
            </a:r>
            <a:r>
              <a:rPr lang="nl-BE" dirty="0">
                <a:ea typeface="Calibri" panose="020F0502020204030204" pitchFamily="34" charset="0"/>
                <a:cs typeface="Times New Roman" panose="02020603050405020304" pitchFamily="18" charset="0"/>
              </a:rPr>
              <a:t>. €250:</a:t>
            </a:r>
          </a:p>
          <a:p>
            <a:pPr marL="2614950" lvl="3" indent="-285750"/>
            <a:r>
              <a:rPr lang="nl-BE" sz="1400" dirty="0">
                <a:effectLst/>
                <a:ea typeface="Calibri" panose="020F0502020204030204" pitchFamily="34" charset="0"/>
                <a:cs typeface="Times New Roman" panose="02020603050405020304" pitchFamily="18" charset="0"/>
              </a:rPr>
              <a:t>affiches, flyer, </a:t>
            </a:r>
            <a:r>
              <a:rPr lang="nl-BE" sz="1400" dirty="0" err="1">
                <a:effectLst/>
                <a:ea typeface="Calibri" panose="020F0502020204030204" pitchFamily="34" charset="0"/>
                <a:cs typeface="Times New Roman" panose="02020603050405020304" pitchFamily="18" charset="0"/>
              </a:rPr>
              <a:t>posts</a:t>
            </a:r>
            <a:r>
              <a:rPr lang="nl-BE" sz="1400" dirty="0">
                <a:effectLst/>
                <a:ea typeface="Calibri" panose="020F0502020204030204" pitchFamily="34" charset="0"/>
                <a:cs typeface="Times New Roman" panose="02020603050405020304" pitchFamily="18" charset="0"/>
              </a:rPr>
              <a:t> voor sociale media,</a:t>
            </a:r>
            <a:br>
              <a:rPr lang="nl-BE" sz="1400" dirty="0">
                <a:effectLst/>
                <a:ea typeface="Calibri" panose="020F0502020204030204" pitchFamily="34" charset="0"/>
                <a:cs typeface="Times New Roman" panose="02020603050405020304" pitchFamily="18" charset="0"/>
              </a:rPr>
            </a:br>
            <a:r>
              <a:rPr lang="nl-BE" sz="1400" dirty="0">
                <a:effectLst/>
                <a:ea typeface="Calibri" panose="020F0502020204030204" pitchFamily="34" charset="0"/>
                <a:cs typeface="Times New Roman" panose="02020603050405020304" pitchFamily="18" charset="0"/>
              </a:rPr>
              <a:t>digitale banner, voetzoolstickers, teksten en</a:t>
            </a:r>
            <a:br>
              <a:rPr lang="nl-BE" sz="1400" dirty="0">
                <a:effectLst/>
                <a:ea typeface="Calibri" panose="020F0502020204030204" pitchFamily="34" charset="0"/>
                <a:cs typeface="Times New Roman" panose="02020603050405020304" pitchFamily="18" charset="0"/>
              </a:rPr>
            </a:br>
            <a:r>
              <a:rPr lang="nl-BE" sz="1400" dirty="0">
                <a:effectLst/>
                <a:ea typeface="Calibri" panose="020F0502020204030204" pitchFamily="34" charset="0"/>
                <a:cs typeface="Times New Roman" panose="02020603050405020304" pitchFamily="18" charset="0"/>
              </a:rPr>
              <a:t>afbeeldingen voor in eigen publicaties</a:t>
            </a:r>
          </a:p>
          <a:p>
            <a:pPr marL="2614950" lvl="3" indent="-285750"/>
            <a:r>
              <a:rPr lang="nl-BE" sz="1400" dirty="0">
                <a:ea typeface="Calibri" panose="020F0502020204030204" pitchFamily="34" charset="0"/>
                <a:cs typeface="Times New Roman" panose="02020603050405020304" pitchFamily="18" charset="0"/>
              </a:rPr>
              <a:t>b</a:t>
            </a:r>
            <a:r>
              <a:rPr lang="nl-BE" sz="1400" dirty="0">
                <a:effectLst/>
                <a:ea typeface="Calibri" panose="020F0502020204030204" pitchFamily="34" charset="0"/>
                <a:cs typeface="Times New Roman" panose="02020603050405020304" pitchFamily="18" charset="0"/>
              </a:rPr>
              <a:t>estellen kan vanaf februari 2024 via tool Print</a:t>
            </a:r>
            <a:br>
              <a:rPr lang="nl-BE" sz="1400" dirty="0">
                <a:effectLst/>
                <a:ea typeface="Calibri" panose="020F0502020204030204" pitchFamily="34" charset="0"/>
                <a:cs typeface="Times New Roman" panose="02020603050405020304" pitchFamily="18" charset="0"/>
              </a:rPr>
            </a:br>
            <a:r>
              <a:rPr lang="nl-BE" sz="1400" dirty="0">
                <a:effectLst/>
                <a:ea typeface="Calibri" panose="020F0502020204030204" pitchFamily="34" charset="0"/>
                <a:cs typeface="Times New Roman" panose="02020603050405020304" pitchFamily="18" charset="0"/>
              </a:rPr>
              <a:t>Vlaanderen. Logo Antwerpen brengt jullie hiervan </a:t>
            </a:r>
            <a:br>
              <a:rPr lang="nl-BE" sz="1400" dirty="0">
                <a:effectLst/>
                <a:ea typeface="Calibri" panose="020F0502020204030204" pitchFamily="34" charset="0"/>
                <a:cs typeface="Times New Roman" panose="02020603050405020304" pitchFamily="18" charset="0"/>
              </a:rPr>
            </a:br>
            <a:r>
              <a:rPr lang="nl-BE" sz="1400" dirty="0">
                <a:effectLst/>
                <a:ea typeface="Calibri" panose="020F0502020204030204" pitchFamily="34" charset="0"/>
                <a:cs typeface="Times New Roman" panose="02020603050405020304" pitchFamily="18" charset="0"/>
              </a:rPr>
              <a:t>op de hoogte.</a:t>
            </a:r>
          </a:p>
          <a:p>
            <a:pPr marL="2329200" lvl="3" indent="0">
              <a:buNone/>
            </a:pPr>
            <a:endParaRPr lang="nl-BE" sz="1400" dirty="0">
              <a:effectLst/>
              <a:ea typeface="Calibri" panose="020F0502020204030204" pitchFamily="34" charset="0"/>
              <a:cs typeface="Times New Roman" panose="02020603050405020304" pitchFamily="18" charset="0"/>
            </a:endParaRPr>
          </a:p>
          <a:p>
            <a:pPr marL="1678950" lvl="2" indent="-285750"/>
            <a:r>
              <a:rPr lang="nl-BE" dirty="0">
                <a:effectLst/>
                <a:ea typeface="Calibri" panose="020F0502020204030204" pitchFamily="34" charset="0"/>
                <a:cs typeface="Times New Roman" panose="02020603050405020304" pitchFamily="18" charset="0"/>
              </a:rPr>
              <a:t>Koppel de stappenclash aan andere events of acties</a:t>
            </a:r>
          </a:p>
          <a:p>
            <a:pPr marL="457200" lvl="1" indent="0">
              <a:buNone/>
            </a:pPr>
            <a:br>
              <a:rPr lang="nl-BE" dirty="0">
                <a:effectLst/>
                <a:ea typeface="Calibri" panose="020F0502020204030204" pitchFamily="34" charset="0"/>
                <a:cs typeface="Times New Roman" panose="02020603050405020304" pitchFamily="18" charset="0"/>
              </a:rPr>
            </a:br>
            <a:endParaRPr lang="nl-NL" b="0" i="0" dirty="0">
              <a:solidFill>
                <a:srgbClr val="373A3C"/>
              </a:solidFill>
              <a:effectLst/>
            </a:endParaRPr>
          </a:p>
          <a:p>
            <a:pPr lvl="1"/>
            <a:endParaRPr lang="nl-BE" sz="1800" dirty="0"/>
          </a:p>
        </p:txBody>
      </p:sp>
      <p:pic>
        <p:nvPicPr>
          <p:cNvPr id="2" name="Afbeelding 1">
            <a:extLst>
              <a:ext uri="{FF2B5EF4-FFF2-40B4-BE49-F238E27FC236}">
                <a16:creationId xmlns:a16="http://schemas.microsoft.com/office/drawing/2014/main" id="{5496E954-D752-3A85-6E64-F45551184178}"/>
              </a:ext>
            </a:extLst>
          </p:cNvPr>
          <p:cNvPicPr>
            <a:picLocks noChangeAspect="1"/>
          </p:cNvPicPr>
          <p:nvPr/>
        </p:nvPicPr>
        <p:blipFill>
          <a:blip r:embed="rId4"/>
          <a:stretch>
            <a:fillRect/>
          </a:stretch>
        </p:blipFill>
        <p:spPr>
          <a:xfrm>
            <a:off x="7453598" y="1585264"/>
            <a:ext cx="1495940" cy="2101772"/>
          </a:xfrm>
          <a:prstGeom prst="rect">
            <a:avLst/>
          </a:prstGeom>
        </p:spPr>
      </p:pic>
      <p:sp>
        <p:nvSpPr>
          <p:cNvPr id="8" name="Titel 5">
            <a:extLst>
              <a:ext uri="{FF2B5EF4-FFF2-40B4-BE49-F238E27FC236}">
                <a16:creationId xmlns:a16="http://schemas.microsoft.com/office/drawing/2014/main" id="{711E51C8-C894-51D0-6A11-3602C3807BE4}"/>
              </a:ext>
            </a:extLst>
          </p:cNvPr>
          <p:cNvSpPr>
            <a:spLocks noGrp="1"/>
          </p:cNvSpPr>
          <p:nvPr>
            <p:ph type="title"/>
          </p:nvPr>
        </p:nvSpPr>
        <p:spPr>
          <a:xfrm>
            <a:off x="540000" y="460800"/>
            <a:ext cx="8244000" cy="360000"/>
          </a:xfrm>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6. Piekactie: Vlaamse stappenclash tussen</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 steden en gemeenten</a:t>
            </a:r>
            <a:endParaRPr lang="nl-BE" dirty="0">
              <a:solidFill>
                <a:srgbClr val="B8D291"/>
              </a:solidFill>
            </a:endParaRPr>
          </a:p>
        </p:txBody>
      </p:sp>
      <p:pic>
        <p:nvPicPr>
          <p:cNvPr id="9" name="Graphic 8" descr="Munten silhouet">
            <a:extLst>
              <a:ext uri="{FF2B5EF4-FFF2-40B4-BE49-F238E27FC236}">
                <a16:creationId xmlns:a16="http://schemas.microsoft.com/office/drawing/2014/main" id="{88321E67-4E25-9973-3AC7-E531427C1D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46516" y="379970"/>
            <a:ext cx="957484" cy="957484"/>
          </a:xfrm>
          <a:prstGeom prst="rect">
            <a:avLst/>
          </a:prstGeom>
        </p:spPr>
      </p:pic>
    </p:spTree>
    <p:custDataLst>
      <p:tags r:id="rId1"/>
    </p:custDataLst>
    <p:extLst>
      <p:ext uri="{BB962C8B-B14F-4D97-AF65-F5344CB8AC3E}">
        <p14:creationId xmlns:p14="http://schemas.microsoft.com/office/powerpoint/2010/main" val="3577362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0000" y="1324302"/>
            <a:ext cx="8244000" cy="3358398"/>
          </a:xfrm>
        </p:spPr>
        <p:txBody>
          <a:bodyPr/>
          <a:lstStyle/>
          <a:p>
            <a:pPr marL="742950" lvl="1" indent="-285750"/>
            <a:r>
              <a:rPr lang="nl-BE" dirty="0">
                <a:effectLst/>
                <a:ea typeface="Calibri" panose="020F0502020204030204" pitchFamily="34" charset="0"/>
                <a:cs typeface="Times New Roman" panose="02020603050405020304" pitchFamily="18" charset="0"/>
              </a:rPr>
              <a:t>Lokale wedstrijd:</a:t>
            </a:r>
          </a:p>
          <a:p>
            <a:pPr marL="1678950" lvl="2" indent="-285750"/>
            <a:r>
              <a:rPr lang="nl-BE" dirty="0">
                <a:effectLst/>
                <a:ea typeface="Calibri" panose="020F0502020204030204" pitchFamily="34" charset="0"/>
                <a:cs typeface="Times New Roman" panose="02020603050405020304" pitchFamily="18" charset="0"/>
              </a:rPr>
              <a:t>Elk lokaal bestuur ontvangt een gratis </a:t>
            </a:r>
            <a:r>
              <a:rPr lang="nl-BE" b="1" dirty="0">
                <a:effectLst/>
                <a:ea typeface="Calibri" panose="020F0502020204030204" pitchFamily="34" charset="0"/>
                <a:cs typeface="Times New Roman" panose="02020603050405020304" pitchFamily="18" charset="0"/>
              </a:rPr>
              <a:t>prijzenpakket</a:t>
            </a:r>
            <a:r>
              <a:rPr lang="nl-BE" dirty="0">
                <a:effectLst/>
                <a:ea typeface="Calibri" panose="020F0502020204030204" pitchFamily="34" charset="0"/>
                <a:cs typeface="Times New Roman" panose="02020603050405020304" pitchFamily="18" charset="0"/>
              </a:rPr>
              <a:t> t.w.v. €250 om te verloten onder de deelnemende </a:t>
            </a:r>
            <a:r>
              <a:rPr lang="nl-BE" dirty="0">
                <a:ea typeface="Calibri" panose="020F0502020204030204" pitchFamily="34" charset="0"/>
                <a:cs typeface="Times New Roman" panose="02020603050405020304" pitchFamily="18" charset="0"/>
              </a:rPr>
              <a:t>inwoners </a:t>
            </a:r>
            <a:r>
              <a:rPr lang="nl-BE" i="1" dirty="0">
                <a:ea typeface="Calibri" panose="020F0502020204030204" pitchFamily="34" charset="0"/>
                <a:cs typeface="Times New Roman" panose="02020603050405020304" pitchFamily="18" charset="0"/>
              </a:rPr>
              <a:t>(4 waardebonnen van €50 + 1 </a:t>
            </a:r>
            <a:r>
              <a:rPr lang="nl-BE" i="1" dirty="0" err="1">
                <a:ea typeface="Calibri" panose="020F0502020204030204" pitchFamily="34" charset="0"/>
                <a:cs typeface="Times New Roman" panose="02020603050405020304" pitchFamily="18" charset="0"/>
              </a:rPr>
              <a:t>activity</a:t>
            </a:r>
            <a:r>
              <a:rPr lang="nl-BE" i="1" dirty="0">
                <a:ea typeface="Calibri" panose="020F0502020204030204" pitchFamily="34" charset="0"/>
                <a:cs typeface="Times New Roman" panose="02020603050405020304" pitchFamily="18" charset="0"/>
              </a:rPr>
              <a:t> </a:t>
            </a:r>
            <a:r>
              <a:rPr lang="nl-BE" i="1" dirty="0" err="1">
                <a:ea typeface="Calibri" panose="020F0502020204030204" pitchFamily="34" charset="0"/>
                <a:cs typeface="Times New Roman" panose="02020603050405020304" pitchFamily="18" charset="0"/>
              </a:rPr>
              <a:t>tracker</a:t>
            </a:r>
            <a:r>
              <a:rPr lang="nl-BE" i="1" dirty="0">
                <a:ea typeface="Calibri" panose="020F0502020204030204" pitchFamily="34" charset="0"/>
                <a:cs typeface="Times New Roman" panose="02020603050405020304" pitchFamily="18" charset="0"/>
              </a:rPr>
              <a:t>)</a:t>
            </a:r>
          </a:p>
          <a:p>
            <a:pPr marL="1678950" lvl="2" indent="-285750"/>
            <a:r>
              <a:rPr lang="nl-BE" dirty="0">
                <a:effectLst/>
                <a:ea typeface="Calibri" panose="020F0502020204030204" pitchFamily="34" charset="0"/>
                <a:cs typeface="Times New Roman" panose="02020603050405020304" pitchFamily="18" charset="0"/>
              </a:rPr>
              <a:t>Communiceer zeker over hoe </a:t>
            </a:r>
            <a:r>
              <a:rPr lang="nl-BE" dirty="0">
                <a:ea typeface="Calibri" panose="020F0502020204030204" pitchFamily="34" charset="0"/>
                <a:cs typeface="Times New Roman" panose="02020603050405020304" pitchFamily="18" charset="0"/>
              </a:rPr>
              <a:t>ze</a:t>
            </a:r>
            <a:r>
              <a:rPr lang="nl-BE" dirty="0">
                <a:effectLst/>
                <a:ea typeface="Calibri" panose="020F0502020204030204" pitchFamily="34" charset="0"/>
                <a:cs typeface="Times New Roman" panose="02020603050405020304" pitchFamily="18" charset="0"/>
              </a:rPr>
              <a:t> </a:t>
            </a:r>
            <a:r>
              <a:rPr lang="nl-BE" dirty="0">
                <a:ea typeface="Calibri" panose="020F0502020204030204" pitchFamily="34" charset="0"/>
                <a:cs typeface="Times New Roman" panose="02020603050405020304" pitchFamily="18" charset="0"/>
              </a:rPr>
              <a:t>kunnen</a:t>
            </a:r>
            <a:r>
              <a:rPr lang="nl-BE" dirty="0">
                <a:effectLst/>
                <a:ea typeface="Calibri" panose="020F0502020204030204" pitchFamily="34" charset="0"/>
                <a:cs typeface="Times New Roman" panose="02020603050405020304" pitchFamily="18" charset="0"/>
              </a:rPr>
              <a:t> deelnemen, en hoe en wanneer prijzen te winnen zijn</a:t>
            </a:r>
          </a:p>
          <a:p>
            <a:pPr marL="1393200" lvl="2" indent="0">
              <a:buNone/>
            </a:pPr>
            <a:endParaRPr lang="nl-BE" dirty="0">
              <a:effectLst/>
              <a:ea typeface="Calibri" panose="020F0502020204030204" pitchFamily="34" charset="0"/>
              <a:cs typeface="Times New Roman" panose="02020603050405020304" pitchFamily="18" charset="0"/>
            </a:endParaRPr>
          </a:p>
          <a:p>
            <a:pPr marL="742950" lvl="1" indent="-285750"/>
            <a:r>
              <a:rPr lang="nl-BE" dirty="0">
                <a:ea typeface="Calibri" panose="020F0502020204030204" pitchFamily="34" charset="0"/>
                <a:cs typeface="Times New Roman" panose="02020603050405020304" pitchFamily="18" charset="0"/>
              </a:rPr>
              <a:t>Optioneel:</a:t>
            </a:r>
          </a:p>
          <a:p>
            <a:pPr marL="1678950" lvl="2" indent="-285750"/>
            <a:r>
              <a:rPr lang="nl-BE" dirty="0">
                <a:ea typeface="Calibri" panose="020F0502020204030204" pitchFamily="34" charset="0"/>
                <a:cs typeface="Times New Roman" panose="02020603050405020304" pitchFamily="18" charset="0"/>
              </a:rPr>
              <a:t>Voorzie zelf ook een aantal lokale prijzen</a:t>
            </a:r>
            <a:endParaRPr lang="nl-BE" dirty="0">
              <a:effectLst/>
              <a:ea typeface="Calibri" panose="020F0502020204030204" pitchFamily="34" charset="0"/>
              <a:cs typeface="Times New Roman" panose="02020603050405020304" pitchFamily="18" charset="0"/>
            </a:endParaRPr>
          </a:p>
          <a:p>
            <a:pPr marL="1678950" lvl="2" indent="-285750"/>
            <a:r>
              <a:rPr lang="nl-BE" sz="1600" dirty="0">
                <a:effectLst/>
                <a:ea typeface="Calibri" panose="020F0502020204030204" pitchFamily="34" charset="0"/>
                <a:cs typeface="Times New Roman" panose="02020603050405020304" pitchFamily="18" charset="0"/>
              </a:rPr>
              <a:t>Denk aan </a:t>
            </a:r>
            <a:r>
              <a:rPr lang="nl-BE" sz="1600" dirty="0">
                <a:effectLst/>
                <a:ea typeface="Calibri" panose="020F0502020204030204" pitchFamily="34" charset="0"/>
                <a:cs typeface="Times New Roman" panose="02020603050405020304" pitchFamily="18" charset="0"/>
                <a:hlinkClick r:id="rId4"/>
              </a:rPr>
              <a:t>stappentellers</a:t>
            </a:r>
            <a:r>
              <a:rPr lang="nl-BE" sz="1600" dirty="0">
                <a:effectLst/>
                <a:ea typeface="Calibri" panose="020F0502020204030204" pitchFamily="34" charset="0"/>
                <a:cs typeface="Times New Roman" panose="02020603050405020304" pitchFamily="18" charset="0"/>
              </a:rPr>
              <a:t> om uit te lenen aan inwoners</a:t>
            </a:r>
          </a:p>
          <a:p>
            <a:pPr marL="1678950" lvl="2" indent="-285750"/>
            <a:r>
              <a:rPr lang="nl-BE" dirty="0">
                <a:ea typeface="Calibri" panose="020F0502020204030204" pitchFamily="34" charset="0"/>
                <a:cs typeface="Times New Roman" panose="02020603050405020304" pitchFamily="18" charset="0"/>
              </a:rPr>
              <a:t>Stel computers ter beschikking zodat mensen zonder internettoegang hun stappen ook online kunnen registreren</a:t>
            </a:r>
            <a:endParaRPr lang="nl-BE" sz="1600" dirty="0">
              <a:effectLst/>
              <a:ea typeface="Calibri" panose="020F0502020204030204" pitchFamily="34" charset="0"/>
              <a:cs typeface="Times New Roman" panose="02020603050405020304" pitchFamily="18" charset="0"/>
            </a:endParaRPr>
          </a:p>
        </p:txBody>
      </p:sp>
      <p:pic>
        <p:nvPicPr>
          <p:cNvPr id="5" name="Graphic 4" descr="Munten silhouet">
            <a:extLst>
              <a:ext uri="{FF2B5EF4-FFF2-40B4-BE49-F238E27FC236}">
                <a16:creationId xmlns:a16="http://schemas.microsoft.com/office/drawing/2014/main" id="{8D7A54F8-EC40-0557-6CB7-8E06838D9F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0987" y="460800"/>
            <a:ext cx="957484" cy="957484"/>
          </a:xfrm>
          <a:prstGeom prst="rect">
            <a:avLst/>
          </a:prstGeom>
        </p:spPr>
      </p:pic>
      <p:sp>
        <p:nvSpPr>
          <p:cNvPr id="8" name="Titel 5">
            <a:extLst>
              <a:ext uri="{FF2B5EF4-FFF2-40B4-BE49-F238E27FC236}">
                <a16:creationId xmlns:a16="http://schemas.microsoft.com/office/drawing/2014/main" id="{5ED59ADF-6355-89D1-F2ED-EE2F2DD7C4BC}"/>
              </a:ext>
            </a:extLst>
          </p:cNvPr>
          <p:cNvSpPr>
            <a:spLocks noGrp="1"/>
          </p:cNvSpPr>
          <p:nvPr>
            <p:ph type="title"/>
          </p:nvPr>
        </p:nvSpPr>
        <p:spPr>
          <a:xfrm>
            <a:off x="540000" y="460800"/>
            <a:ext cx="8244000" cy="360000"/>
          </a:xfrm>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6. Piekactie: Vlaamse stappenclash tussen</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 steden en gemeenten</a:t>
            </a:r>
            <a:endParaRPr lang="nl-BE" dirty="0">
              <a:solidFill>
                <a:srgbClr val="B8D291"/>
              </a:solidFill>
            </a:endParaRPr>
          </a:p>
        </p:txBody>
      </p:sp>
    </p:spTree>
    <p:custDataLst>
      <p:tags r:id="rId1"/>
    </p:custDataLst>
    <p:extLst>
      <p:ext uri="{BB962C8B-B14F-4D97-AF65-F5344CB8AC3E}">
        <p14:creationId xmlns:p14="http://schemas.microsoft.com/office/powerpoint/2010/main" val="67607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dirty="0"/>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350810" y="1371601"/>
            <a:ext cx="8336991" cy="3005996"/>
          </a:xfrm>
        </p:spPr>
        <p:txBody>
          <a:bodyPr/>
          <a:lstStyle/>
          <a:p>
            <a:pPr marL="457200" lvl="1" indent="0">
              <a:buNone/>
            </a:pPr>
            <a:r>
              <a:rPr lang="nl-BE" b="1" dirty="0">
                <a:ea typeface="Calibri" panose="020F0502020204030204" pitchFamily="34" charset="0"/>
                <a:cs typeface="Times New Roman"/>
              </a:rPr>
              <a:t>Deelname als inwoner</a:t>
            </a:r>
          </a:p>
          <a:p>
            <a:pPr marL="742950" lvl="1" indent="-285750"/>
            <a:r>
              <a:rPr lang="nl-BE" dirty="0">
                <a:effectLst/>
                <a:ea typeface="Calibri" panose="020F0502020204030204" pitchFamily="34" charset="0"/>
                <a:cs typeface="Times New Roman" panose="02020603050405020304" pitchFamily="18" charset="0"/>
              </a:rPr>
              <a:t>Maak een gratis profiel aan op </a:t>
            </a:r>
            <a:r>
              <a:rPr lang="nl-BE" b="1" u="sng" dirty="0">
                <a:solidFill>
                  <a:srgbClr val="B8D29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www.10000stappen.be</a:t>
            </a:r>
            <a:br>
              <a:rPr lang="nl-BE" b="1" u="sng" dirty="0">
                <a:solidFill>
                  <a:srgbClr val="B8D291"/>
                </a:solidFill>
                <a:effectLst/>
                <a:ea typeface="Calibri" panose="020F0502020204030204" pitchFamily="34" charset="0"/>
                <a:cs typeface="Times New Roman" panose="02020603050405020304" pitchFamily="18" charset="0"/>
              </a:rPr>
            </a:br>
            <a:r>
              <a:rPr lang="nl-BE" dirty="0">
                <a:effectLst/>
                <a:ea typeface="Calibri" panose="020F0502020204030204" pitchFamily="34" charset="0"/>
                <a:cs typeface="Times New Roman" panose="02020603050405020304" pitchFamily="18" charset="0"/>
              </a:rPr>
              <a:t>of in de </a:t>
            </a:r>
            <a:r>
              <a:rPr lang="nl-BE" b="1" u="sng" dirty="0">
                <a:solidFill>
                  <a:srgbClr val="B8D291"/>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app van 10.000 stappen</a:t>
            </a:r>
            <a:r>
              <a:rPr lang="nl-BE" b="1" dirty="0">
                <a:solidFill>
                  <a:srgbClr val="B8D291"/>
                </a:solidFill>
                <a:effectLst/>
                <a:ea typeface="Calibri" panose="020F0502020204030204" pitchFamily="34" charset="0"/>
                <a:cs typeface="Times New Roman" panose="02020603050405020304" pitchFamily="18" charset="0"/>
              </a:rPr>
              <a:t> </a:t>
            </a:r>
            <a:r>
              <a:rPr lang="nl-BE" dirty="0">
                <a:effectLst/>
                <a:ea typeface="Calibri" panose="020F0502020204030204" pitchFamily="34" charset="0"/>
                <a:cs typeface="Times New Roman" panose="02020603050405020304" pitchFamily="18" charset="0"/>
              </a:rPr>
              <a:t>(‘Registreer je profiel’)</a:t>
            </a:r>
            <a:endParaRPr lang="nl-NL" dirty="0">
              <a:solidFill>
                <a:srgbClr val="373A3C"/>
              </a:solidFill>
              <a:ea typeface="Calibri" panose="020F0502020204030204" pitchFamily="34" charset="0"/>
              <a:cs typeface="Times New Roman" panose="02020603050405020304" pitchFamily="18" charset="0"/>
            </a:endParaRPr>
          </a:p>
          <a:p>
            <a:pPr marL="742950" lvl="1" indent="-285750"/>
            <a:r>
              <a:rPr lang="nl-BE" dirty="0">
                <a:ea typeface="Calibri" panose="020F0502020204030204" pitchFamily="34" charset="0"/>
                <a:cs typeface="Times New Roman" panose="02020603050405020304" pitchFamily="18" charset="0"/>
              </a:rPr>
              <a:t>Word lid van de groep van jouw stad of gemeente</a:t>
            </a:r>
          </a:p>
          <a:p>
            <a:pPr marL="742950" lvl="1" indent="-285750"/>
            <a:r>
              <a:rPr lang="nl-BE" dirty="0">
                <a:ea typeface="Calibri" panose="020F0502020204030204" pitchFamily="34" charset="0"/>
                <a:cs typeface="Times New Roman" panose="02020603050405020304" pitchFamily="18" charset="0"/>
              </a:rPr>
              <a:t>Geef dagelijks je stappen </a:t>
            </a:r>
            <a:r>
              <a:rPr lang="nl-BE" dirty="0"/>
              <a:t>in (synchroniseer je </a:t>
            </a:r>
            <a:r>
              <a:rPr lang="nl-BE" dirty="0" err="1"/>
              <a:t>tracker</a:t>
            </a:r>
            <a:r>
              <a:rPr lang="nl-BE" dirty="0"/>
              <a:t>/ </a:t>
            </a:r>
            <a:br>
              <a:rPr lang="nl-BE" dirty="0"/>
            </a:br>
            <a:r>
              <a:rPr lang="nl-BE" dirty="0"/>
              <a:t>smartphone met de app of voer manueel in)</a:t>
            </a:r>
          </a:p>
          <a:p>
            <a:pPr marL="457200" lvl="1" indent="0">
              <a:buNone/>
            </a:pPr>
            <a:r>
              <a:rPr lang="nl-BE" sz="1600" dirty="0">
                <a:effectLst/>
                <a:ea typeface="Calibri" panose="020F0502020204030204" pitchFamily="34" charset="0"/>
                <a:cs typeface="Times New Roman" panose="02020603050405020304" pitchFamily="18" charset="0"/>
                <a:sym typeface="Wingdings" panose="05000000000000000000" pitchFamily="2" charset="2"/>
              </a:rPr>
              <a:t>	 </a:t>
            </a:r>
            <a:r>
              <a:rPr lang="nl-BE" sz="1600" i="1" dirty="0">
                <a:effectLst/>
                <a:ea typeface="Calibri" panose="020F0502020204030204" pitchFamily="34" charset="0"/>
                <a:cs typeface="Times New Roman" panose="02020603050405020304" pitchFamily="18" charset="0"/>
                <a:sym typeface="Wingdings" panose="05000000000000000000" pitchFamily="2" charset="2"/>
              </a:rPr>
              <a:t>Wie fysiek niet kan mee stappen, kan ook andere beweegvormen 	   	    	    ingeven door aantal minuten in te vullen: 1</a:t>
            </a:r>
            <a:r>
              <a:rPr lang="nl-BE" i="1" dirty="0">
                <a:ea typeface="Calibri" panose="020F0502020204030204" pitchFamily="34" charset="0"/>
                <a:cs typeface="Times New Roman" panose="02020603050405020304" pitchFamily="18" charset="0"/>
                <a:sym typeface="Wingdings" panose="05000000000000000000" pitchFamily="2" charset="2"/>
              </a:rPr>
              <a:t>0 min = 1500 stappen</a:t>
            </a:r>
            <a:endParaRPr lang="nl-BE" i="1" dirty="0"/>
          </a:p>
          <a:p>
            <a:pPr marL="742950" lvl="1" indent="-285750"/>
            <a:r>
              <a:rPr lang="nl-BE" dirty="0"/>
              <a:t>Volg de tussenstand op de website of in de app vanaf 1 mei 2024</a:t>
            </a:r>
          </a:p>
          <a:p>
            <a:pPr marL="285750" lvl="0" indent="-285750">
              <a:lnSpc>
                <a:spcPct val="107000"/>
              </a:lnSpc>
              <a:buFont typeface="Arial" panose="020B0604020202020204" pitchFamily="34" charset="0"/>
              <a:buChar char="•"/>
            </a:pPr>
            <a:endParaRPr lang="nl-BE" dirty="0">
              <a:ea typeface="Calibri" panose="020F0502020204030204" pitchFamily="34" charset="0"/>
              <a:cs typeface="Times New Roman" panose="02020603050405020304" pitchFamily="18" charset="0"/>
            </a:endParaRPr>
          </a:p>
        </p:txBody>
      </p:sp>
      <p:pic>
        <p:nvPicPr>
          <p:cNvPr id="5" name="Afbeelding 4" descr="Afbeelding met tekst, schermopname, Lettertype, grafische vormgeving&#10;&#10;Automatisch gegenereerde beschrijving">
            <a:extLst>
              <a:ext uri="{FF2B5EF4-FFF2-40B4-BE49-F238E27FC236}">
                <a16:creationId xmlns:a16="http://schemas.microsoft.com/office/drawing/2014/main" id="{BCE23F0D-4A13-6517-B2EB-E6AD2CCEF1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7847" y="0"/>
            <a:ext cx="1186153" cy="2109771"/>
          </a:xfrm>
          <a:prstGeom prst="rect">
            <a:avLst/>
          </a:prstGeom>
        </p:spPr>
      </p:pic>
      <p:pic>
        <p:nvPicPr>
          <p:cNvPr id="8" name="Afbeelding 7">
            <a:extLst>
              <a:ext uri="{FF2B5EF4-FFF2-40B4-BE49-F238E27FC236}">
                <a16:creationId xmlns:a16="http://schemas.microsoft.com/office/drawing/2014/main" id="{5B4EAB3E-CF3A-9710-E077-2AA666B187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1270" y="845984"/>
            <a:ext cx="1252927" cy="2228540"/>
          </a:xfrm>
          <a:prstGeom prst="rect">
            <a:avLst/>
          </a:prstGeom>
        </p:spPr>
      </p:pic>
      <p:sp>
        <p:nvSpPr>
          <p:cNvPr id="9" name="Titel 5">
            <a:extLst>
              <a:ext uri="{FF2B5EF4-FFF2-40B4-BE49-F238E27FC236}">
                <a16:creationId xmlns:a16="http://schemas.microsoft.com/office/drawing/2014/main" id="{51A22E49-92BD-28A0-5D04-22268A06C74E}"/>
              </a:ext>
            </a:extLst>
          </p:cNvPr>
          <p:cNvSpPr>
            <a:spLocks noGrp="1"/>
          </p:cNvSpPr>
          <p:nvPr>
            <p:ph type="title"/>
          </p:nvPr>
        </p:nvSpPr>
        <p:spPr>
          <a:xfrm>
            <a:off x="540000" y="468683"/>
            <a:ext cx="8244000" cy="360000"/>
          </a:xfrm>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6. Piekactie: Vlaamse stappenclash tussen </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 steden en gemeenten</a:t>
            </a:r>
            <a:endParaRPr lang="nl-BE" dirty="0">
              <a:solidFill>
                <a:srgbClr val="B8D291"/>
              </a:solidFill>
            </a:endParaRPr>
          </a:p>
        </p:txBody>
      </p:sp>
    </p:spTree>
    <p:custDataLst>
      <p:tags r:id="rId1"/>
    </p:custDataLst>
    <p:extLst>
      <p:ext uri="{BB962C8B-B14F-4D97-AF65-F5344CB8AC3E}">
        <p14:creationId xmlns:p14="http://schemas.microsoft.com/office/powerpoint/2010/main" val="94528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36E9F1A-2846-AD23-2C5C-F6CF11EAD1C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32349" y="96275"/>
            <a:ext cx="1158729" cy="1158729"/>
          </a:xfrm>
          <a:prstGeom prst="rect">
            <a:avLst/>
          </a:prstGeom>
        </p:spPr>
      </p:pic>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662152" y="1332185"/>
            <a:ext cx="8379372" cy="3587795"/>
          </a:xfrm>
        </p:spPr>
        <p:txBody>
          <a:bodyPr vert="horz" lIns="0" tIns="0" rIns="0" bIns="0" rtlCol="0" anchor="t">
            <a:noAutofit/>
          </a:bodyPr>
          <a:lstStyle/>
          <a:p>
            <a:pPr indent="0">
              <a:lnSpc>
                <a:spcPct val="107000"/>
              </a:lnSpc>
              <a:spcAft>
                <a:spcPts val="0"/>
              </a:spcAft>
              <a:buNone/>
            </a:pPr>
            <a:r>
              <a:rPr lang="nl-BE" sz="1600" b="1" dirty="0">
                <a:effectLst/>
                <a:ea typeface="Calibri" panose="020F0502020204030204" pitchFamily="34" charset="0"/>
                <a:cs typeface="Times New Roman"/>
              </a:rPr>
              <a:t>   </a:t>
            </a:r>
          </a:p>
          <a:p>
            <a:pPr indent="0">
              <a:lnSpc>
                <a:spcPct val="107000"/>
              </a:lnSpc>
              <a:spcAft>
                <a:spcPts val="0"/>
              </a:spcAft>
              <a:buNone/>
            </a:pPr>
            <a:r>
              <a:rPr lang="nl-BE" sz="1600" b="1" dirty="0">
                <a:effectLst/>
                <a:ea typeface="Calibri" panose="020F0502020204030204" pitchFamily="34" charset="0"/>
                <a:cs typeface="Times New Roman"/>
              </a:rPr>
              <a:t> TIMING 2024</a:t>
            </a:r>
            <a:endParaRPr lang="nl-BE" b="1" dirty="0">
              <a:ea typeface="Calibri" panose="020F0502020204030204" pitchFamily="34" charset="0"/>
              <a:cs typeface="Times New Roman"/>
            </a:endParaRPr>
          </a:p>
          <a:p>
            <a:pPr indent="0">
              <a:lnSpc>
                <a:spcPct val="107000"/>
              </a:lnSpc>
              <a:spcAft>
                <a:spcPts val="0"/>
              </a:spcAft>
              <a:buNone/>
            </a:pPr>
            <a:endParaRPr lang="nl-BE" sz="1600" dirty="0">
              <a:effectLst/>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nl-BE" sz="1600" dirty="0">
              <a:effectLs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nl-BE" dirty="0"/>
          </a:p>
          <a:p>
            <a:pPr marL="285750" lvl="0" indent="-285750">
              <a:lnSpc>
                <a:spcPct val="107000"/>
              </a:lnSpc>
              <a:buFont typeface="Arial" panose="020B0604020202020204" pitchFamily="34" charset="0"/>
              <a:buChar char="•"/>
            </a:pPr>
            <a:endParaRPr lang="nl-BE" dirty="0">
              <a:ea typeface="Calibri" panose="020F0502020204030204" pitchFamily="34" charset="0"/>
              <a:cs typeface="Times New Roman" panose="02020603050405020304" pitchFamily="18" charset="0"/>
            </a:endParaRPr>
          </a:p>
        </p:txBody>
      </p:sp>
      <p:sp>
        <p:nvSpPr>
          <p:cNvPr id="8" name="Titel 5">
            <a:extLst>
              <a:ext uri="{FF2B5EF4-FFF2-40B4-BE49-F238E27FC236}">
                <a16:creationId xmlns:a16="http://schemas.microsoft.com/office/drawing/2014/main" id="{74D0CBC5-4051-FED2-1DE2-D3D99F167F81}"/>
              </a:ext>
            </a:extLst>
          </p:cNvPr>
          <p:cNvSpPr>
            <a:spLocks noGrp="1"/>
          </p:cNvSpPr>
          <p:nvPr>
            <p:ph type="title"/>
          </p:nvPr>
        </p:nvSpPr>
        <p:spPr>
          <a:xfrm>
            <a:off x="540000" y="468683"/>
            <a:ext cx="8244000" cy="360000"/>
          </a:xfrm>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6. Piekactie: Vlaamse stappenclash tussen </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 steden en gemeenten</a:t>
            </a:r>
            <a:endParaRPr lang="nl-BE" dirty="0">
              <a:solidFill>
                <a:srgbClr val="B8D291"/>
              </a:solidFill>
            </a:endParaRPr>
          </a:p>
        </p:txBody>
      </p:sp>
      <p:graphicFrame>
        <p:nvGraphicFramePr>
          <p:cNvPr id="2" name="Tabel 1">
            <a:extLst>
              <a:ext uri="{FF2B5EF4-FFF2-40B4-BE49-F238E27FC236}">
                <a16:creationId xmlns:a16="http://schemas.microsoft.com/office/drawing/2014/main" id="{50AB3918-AF15-51E3-E504-171D6192E0E4}"/>
              </a:ext>
            </a:extLst>
          </p:cNvPr>
          <p:cNvGraphicFramePr>
            <a:graphicFrameLocks noGrp="1"/>
          </p:cNvGraphicFramePr>
          <p:nvPr>
            <p:extLst>
              <p:ext uri="{D42A27DB-BD31-4B8C-83A1-F6EECF244321}">
                <p14:modId xmlns:p14="http://schemas.microsoft.com/office/powerpoint/2010/main" val="3156901373"/>
              </p:ext>
            </p:extLst>
          </p:nvPr>
        </p:nvGraphicFramePr>
        <p:xfrm>
          <a:off x="890661" y="1987035"/>
          <a:ext cx="7502841" cy="1029301"/>
        </p:xfrm>
        <a:graphic>
          <a:graphicData uri="http://schemas.openxmlformats.org/drawingml/2006/table">
            <a:tbl>
              <a:tblPr firstRow="1" bandRow="1">
                <a:tableStyleId>{93296810-A885-4BE3-A3E7-6D5BEEA58F35}</a:tableStyleId>
              </a:tblPr>
              <a:tblGrid>
                <a:gridCol w="1106948">
                  <a:extLst>
                    <a:ext uri="{9D8B030D-6E8A-4147-A177-3AD203B41FA5}">
                      <a16:colId xmlns:a16="http://schemas.microsoft.com/office/drawing/2014/main" val="2059986944"/>
                    </a:ext>
                  </a:extLst>
                </a:gridCol>
                <a:gridCol w="1478836">
                  <a:extLst>
                    <a:ext uri="{9D8B030D-6E8A-4147-A177-3AD203B41FA5}">
                      <a16:colId xmlns:a16="http://schemas.microsoft.com/office/drawing/2014/main" val="557009524"/>
                    </a:ext>
                  </a:extLst>
                </a:gridCol>
                <a:gridCol w="1095555">
                  <a:extLst>
                    <a:ext uri="{9D8B030D-6E8A-4147-A177-3AD203B41FA5}">
                      <a16:colId xmlns:a16="http://schemas.microsoft.com/office/drawing/2014/main" val="1165890056"/>
                    </a:ext>
                  </a:extLst>
                </a:gridCol>
                <a:gridCol w="1061049">
                  <a:extLst>
                    <a:ext uri="{9D8B030D-6E8A-4147-A177-3AD203B41FA5}">
                      <a16:colId xmlns:a16="http://schemas.microsoft.com/office/drawing/2014/main" val="2175648061"/>
                    </a:ext>
                  </a:extLst>
                </a:gridCol>
                <a:gridCol w="1406106">
                  <a:extLst>
                    <a:ext uri="{9D8B030D-6E8A-4147-A177-3AD203B41FA5}">
                      <a16:colId xmlns:a16="http://schemas.microsoft.com/office/drawing/2014/main" val="3903944599"/>
                    </a:ext>
                  </a:extLst>
                </a:gridCol>
                <a:gridCol w="1354347">
                  <a:extLst>
                    <a:ext uri="{9D8B030D-6E8A-4147-A177-3AD203B41FA5}">
                      <a16:colId xmlns:a16="http://schemas.microsoft.com/office/drawing/2014/main" val="1553530841"/>
                    </a:ext>
                  </a:extLst>
                </a:gridCol>
              </a:tblGrid>
              <a:tr h="351121">
                <a:tc>
                  <a:txBody>
                    <a:bodyPr/>
                    <a:lstStyle/>
                    <a:p>
                      <a:pPr algn="ctr"/>
                      <a:r>
                        <a:rPr lang="nl-NL" sz="1000" b="0" dirty="0">
                          <a:solidFill>
                            <a:schemeClr val="bg1"/>
                          </a:solidFill>
                        </a:rPr>
                        <a:t>Januari</a:t>
                      </a:r>
                      <a:endParaRPr lang="nl-BE" sz="1000" b="0"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288"/>
                    </a:solidFill>
                  </a:tcPr>
                </a:tc>
                <a:tc>
                  <a:txBody>
                    <a:bodyPr/>
                    <a:lstStyle/>
                    <a:p>
                      <a:pPr marL="0" algn="ctr" defTabSz="685800" rtl="0" eaLnBrk="1" latinLnBrk="0" hangingPunct="1"/>
                      <a:r>
                        <a:rPr lang="nl-NL" sz="1000" b="0" kern="1200" dirty="0">
                          <a:solidFill>
                            <a:schemeClr val="bg1"/>
                          </a:solidFill>
                          <a:latin typeface="+mn-lt"/>
                          <a:ea typeface="+mn-ea"/>
                          <a:cs typeface="+mn-cs"/>
                        </a:rPr>
                        <a:t>Februari</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288"/>
                    </a:solidFill>
                  </a:tcPr>
                </a:tc>
                <a:tc>
                  <a:txBody>
                    <a:bodyPr/>
                    <a:lstStyle/>
                    <a:p>
                      <a:pPr marL="0" algn="ctr" defTabSz="685800" rtl="0" eaLnBrk="1" latinLnBrk="0" hangingPunct="1"/>
                      <a:r>
                        <a:rPr lang="nl-NL" sz="1000" b="0" kern="1200" dirty="0">
                          <a:solidFill>
                            <a:schemeClr val="bg1"/>
                          </a:solidFill>
                          <a:latin typeface="+mn-lt"/>
                          <a:ea typeface="+mn-ea"/>
                          <a:cs typeface="+mn-cs"/>
                        </a:rPr>
                        <a:t>Maart</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288"/>
                    </a:solidFill>
                  </a:tcPr>
                </a:tc>
                <a:tc>
                  <a:txBody>
                    <a:bodyPr/>
                    <a:lstStyle/>
                    <a:p>
                      <a:pPr marL="0" algn="ctr" defTabSz="685800" rtl="0" eaLnBrk="1" latinLnBrk="0" hangingPunct="1"/>
                      <a:r>
                        <a:rPr lang="nl-NL" sz="1000" b="0" kern="1200" dirty="0">
                          <a:solidFill>
                            <a:schemeClr val="bg1"/>
                          </a:solidFill>
                          <a:latin typeface="+mn-lt"/>
                          <a:ea typeface="+mn-ea"/>
                          <a:cs typeface="+mn-cs"/>
                        </a:rPr>
                        <a:t>April</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288"/>
                    </a:solidFill>
                  </a:tcPr>
                </a:tc>
                <a:tc>
                  <a:txBody>
                    <a:bodyPr/>
                    <a:lstStyle/>
                    <a:p>
                      <a:pPr marL="0" algn="ctr" defTabSz="685800" rtl="0" eaLnBrk="1" latinLnBrk="0" hangingPunct="1"/>
                      <a:r>
                        <a:rPr lang="nl-NL" sz="1000" b="0" kern="1200" dirty="0">
                          <a:solidFill>
                            <a:schemeClr val="bg1"/>
                          </a:solidFill>
                          <a:latin typeface="+mn-lt"/>
                          <a:ea typeface="+mn-ea"/>
                          <a:cs typeface="+mn-cs"/>
                        </a:rPr>
                        <a:t>Mei</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288"/>
                    </a:solidFill>
                  </a:tcPr>
                </a:tc>
                <a:tc>
                  <a:txBody>
                    <a:bodyPr/>
                    <a:lstStyle/>
                    <a:p>
                      <a:pPr marL="0" algn="ctr" defTabSz="685800" rtl="0" eaLnBrk="1" latinLnBrk="0" hangingPunct="1"/>
                      <a:r>
                        <a:rPr lang="nl-NL" sz="1000" b="0" kern="1200" dirty="0">
                          <a:solidFill>
                            <a:schemeClr val="bg1"/>
                          </a:solidFill>
                          <a:latin typeface="+mn-lt"/>
                          <a:ea typeface="+mn-ea"/>
                          <a:cs typeface="+mn-cs"/>
                        </a:rPr>
                        <a:t>Juni</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288"/>
                    </a:solidFill>
                  </a:tcPr>
                </a:tc>
                <a:extLst>
                  <a:ext uri="{0D108BD9-81ED-4DB2-BD59-A6C34878D82A}">
                    <a16:rowId xmlns:a16="http://schemas.microsoft.com/office/drawing/2014/main" val="95523824"/>
                  </a:ext>
                </a:extLst>
              </a:tr>
              <a:tr h="531495">
                <a:tc>
                  <a:txBody>
                    <a:bodyPr/>
                    <a:lstStyle/>
                    <a:p>
                      <a:pPr algn="ctr"/>
                      <a:r>
                        <a:rPr lang="nl-NL" sz="1000" dirty="0">
                          <a:solidFill>
                            <a:schemeClr val="bg1"/>
                          </a:solidFill>
                        </a:rPr>
                        <a:t>Inschrijven Stappenclash via </a:t>
                      </a:r>
                      <a:r>
                        <a:rPr lang="nl-NL" sz="1000" dirty="0">
                          <a:solidFill>
                            <a:schemeClr val="bg1"/>
                          </a:solidFill>
                          <a:hlinkClick r:id="rId6"/>
                        </a:rPr>
                        <a:t>deze link</a:t>
                      </a:r>
                      <a:endParaRPr lang="nl-NL" sz="1000"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latinLnBrk="0" hangingPunct="1"/>
                      <a:r>
                        <a:rPr lang="nl-NL" sz="1000" b="0" kern="1200" dirty="0">
                          <a:solidFill>
                            <a:schemeClr val="bg1"/>
                          </a:solidFill>
                          <a:latin typeface="+mn-lt"/>
                          <a:ea typeface="+mn-ea"/>
                          <a:cs typeface="+mn-cs"/>
                        </a:rPr>
                        <a:t>Planning opmaken + gratis promomateriaal bestellen</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algn="ctr" defTabSz="685800" rtl="0" eaLnBrk="1" latinLnBrk="0" hangingPunct="1"/>
                      <a:r>
                        <a:rPr lang="nl-NL" sz="1000" b="0" kern="1200" dirty="0">
                          <a:solidFill>
                            <a:schemeClr val="bg1"/>
                          </a:solidFill>
                          <a:latin typeface="+mn-lt"/>
                          <a:ea typeface="+mn-ea"/>
                          <a:cs typeface="+mn-cs"/>
                        </a:rPr>
                        <a:t>Communicatie en promo </a:t>
                      </a:r>
                    </a:p>
                    <a:p>
                      <a:pPr marL="0" algn="ctr" defTabSz="685800" rtl="0" eaLnBrk="1" latinLnBrk="0" hangingPunct="1"/>
                      <a:r>
                        <a:rPr lang="nl-NL" sz="1000" b="0" kern="1200" dirty="0">
                          <a:solidFill>
                            <a:schemeClr val="bg1"/>
                          </a:solidFill>
                          <a:latin typeface="+mn-lt"/>
                          <a:ea typeface="+mn-ea"/>
                          <a:cs typeface="+mn-cs"/>
                        </a:rPr>
                        <a:t>naar burgers</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nl-BE" dirty="0">
                        <a:solidFill>
                          <a:srgbClr val="B8D288"/>
                        </a:solidFill>
                      </a:endParaRPr>
                    </a:p>
                  </a:txBody>
                  <a:tcPr/>
                </a:tc>
                <a:tc>
                  <a:txBody>
                    <a:bodyPr/>
                    <a:lstStyle/>
                    <a:p>
                      <a:pPr marL="0" algn="ctr" defTabSz="685800" rtl="0" eaLnBrk="1" latinLnBrk="0" hangingPunct="1"/>
                      <a:r>
                        <a:rPr lang="nl-NL" sz="1000" b="0" kern="1200" dirty="0">
                          <a:solidFill>
                            <a:schemeClr val="bg1"/>
                          </a:solidFill>
                          <a:latin typeface="+mn-lt"/>
                          <a:ea typeface="+mn-ea"/>
                          <a:cs typeface="+mn-cs"/>
                        </a:rPr>
                        <a:t>Vlaamse Stappenclash</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latinLnBrk="0" hangingPunct="1"/>
                      <a:r>
                        <a:rPr lang="nl-NL" sz="1000" b="0" kern="1200" dirty="0">
                          <a:solidFill>
                            <a:schemeClr val="bg1"/>
                          </a:solidFill>
                          <a:latin typeface="+mn-lt"/>
                          <a:ea typeface="+mn-ea"/>
                          <a:cs typeface="+mn-cs"/>
                        </a:rPr>
                        <a:t>Winnaars en prijzen</a:t>
                      </a:r>
                      <a:endParaRPr lang="nl-BE" sz="1000" b="0" kern="1200" dirty="0">
                        <a:solidFill>
                          <a:schemeClr val="bg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984031"/>
                  </a:ext>
                </a:extLst>
              </a:tr>
            </a:tbl>
          </a:graphicData>
        </a:graphic>
      </p:graphicFrame>
    </p:spTree>
    <p:custDataLst>
      <p:tags r:id="rId1"/>
    </p:custDataLst>
    <p:extLst>
      <p:ext uri="{BB962C8B-B14F-4D97-AF65-F5344CB8AC3E}">
        <p14:creationId xmlns:p14="http://schemas.microsoft.com/office/powerpoint/2010/main" val="3606007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6FFF785-0A67-43E5-824D-4C7FB9138EFE}"/>
              </a:ext>
            </a:extLst>
          </p:cNvPr>
          <p:cNvSpPr>
            <a:spLocks noGrp="1"/>
          </p:cNvSpPr>
          <p:nvPr>
            <p:ph type="body" sz="quarter" idx="11"/>
          </p:nvPr>
        </p:nvSpPr>
        <p:spPr>
          <a:xfrm>
            <a:off x="792162" y="1201515"/>
            <a:ext cx="8016278" cy="651471"/>
          </a:xfrm>
        </p:spPr>
        <p:txBody>
          <a:bodyPr/>
          <a:lstStyle/>
          <a:p>
            <a:r>
              <a:rPr lang="nl-BE" sz="4000" dirty="0">
                <a:solidFill>
                  <a:schemeClr val="bg1"/>
                </a:solidFill>
              </a:rPr>
              <a:t>4 jaar lang</a:t>
            </a:r>
          </a:p>
          <a:p>
            <a:r>
              <a:rPr lang="nl-BE" sz="4000" dirty="0">
                <a:solidFill>
                  <a:schemeClr val="bg1"/>
                </a:solidFill>
              </a:rPr>
              <a:t>‘10.000 stappen: Elke stap telt!’ </a:t>
            </a:r>
          </a:p>
        </p:txBody>
      </p:sp>
    </p:spTree>
    <p:extLst>
      <p:ext uri="{BB962C8B-B14F-4D97-AF65-F5344CB8AC3E}">
        <p14:creationId xmlns:p14="http://schemas.microsoft.com/office/powerpoint/2010/main" val="3196142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orkonde Vectoren, Illustraties en Clipart - 123RF">
            <a:extLst>
              <a:ext uri="{FF2B5EF4-FFF2-40B4-BE49-F238E27FC236}">
                <a16:creationId xmlns:a16="http://schemas.microsoft.com/office/drawing/2014/main" id="{9C8E626B-007E-087D-694D-2FF0E4AE95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479" b="13535"/>
          <a:stretch/>
        </p:blipFill>
        <p:spPr bwMode="auto">
          <a:xfrm>
            <a:off x="6281390" y="2409147"/>
            <a:ext cx="2862610" cy="273435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153160"/>
            <a:ext cx="8424068" cy="3299937"/>
          </a:xfrm>
        </p:spPr>
        <p:txBody>
          <a:bodyPr/>
          <a:lstStyle/>
          <a:p>
            <a:pPr marL="285750" indent="-285750" algn="l">
              <a:buFont typeface="Arial" panose="020B0604020202020204" pitchFamily="34" charset="0"/>
              <a:buChar char="•"/>
            </a:pPr>
            <a:r>
              <a:rPr lang="nl-NL" b="0" i="0" dirty="0">
                <a:solidFill>
                  <a:srgbClr val="373A3C"/>
                </a:solidFill>
                <a:effectLst/>
              </a:rPr>
              <a:t>Alle deelnemende steden en gemeenten krijgen een mooie oorkonde:</a:t>
            </a:r>
          </a:p>
          <a:p>
            <a:pPr marL="1221750" lvl="1" indent="-285750"/>
            <a:r>
              <a:rPr lang="nl-NL" b="0" i="0" dirty="0">
                <a:solidFill>
                  <a:srgbClr val="373A3C"/>
                </a:solidFill>
                <a:effectLst/>
              </a:rPr>
              <a:t>Gouden oorkonde: 4 jaar deelgenomen, dus ingezet op stappensignalisaties, beweegroutes, gezonde mobiliteit én lokale beweegacties.</a:t>
            </a:r>
          </a:p>
          <a:p>
            <a:pPr marL="1221750" lvl="1" indent="-285750"/>
            <a:endParaRPr lang="nl-NL" b="0" i="0" dirty="0">
              <a:solidFill>
                <a:srgbClr val="373A3C"/>
              </a:solidFill>
              <a:effectLst/>
            </a:endParaRPr>
          </a:p>
          <a:p>
            <a:pPr marL="1221750" lvl="1" indent="-285750"/>
            <a:r>
              <a:rPr lang="nl-NL" b="0" i="0" dirty="0">
                <a:solidFill>
                  <a:srgbClr val="373A3C"/>
                </a:solidFill>
                <a:effectLst/>
              </a:rPr>
              <a:t>Zilveren oorkonde: 3 jaar deelgenomen</a:t>
            </a:r>
          </a:p>
          <a:p>
            <a:pPr marL="1221750" lvl="1" indent="-285750"/>
            <a:endParaRPr lang="nl-NL" b="0" i="0" dirty="0">
              <a:solidFill>
                <a:srgbClr val="373A3C"/>
              </a:solidFill>
              <a:effectLst/>
            </a:endParaRPr>
          </a:p>
          <a:p>
            <a:pPr marL="1221750" lvl="1" indent="-285750"/>
            <a:r>
              <a:rPr lang="nl-NL" b="0" i="0" dirty="0">
                <a:solidFill>
                  <a:srgbClr val="373A3C"/>
                </a:solidFill>
                <a:effectLst/>
              </a:rPr>
              <a:t>Bronzen oorkonde: 2 of 1 jaar deelgenomen</a:t>
            </a: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Oorkonde</a:t>
            </a:r>
            <a:endParaRPr lang="nl-BE" dirty="0">
              <a:solidFill>
                <a:srgbClr val="B8D291"/>
              </a:solidFill>
            </a:endParaRPr>
          </a:p>
        </p:txBody>
      </p:sp>
    </p:spTree>
    <p:custDataLst>
      <p:tags r:id="rId1"/>
    </p:custDataLst>
    <p:extLst>
      <p:ext uri="{BB962C8B-B14F-4D97-AF65-F5344CB8AC3E}">
        <p14:creationId xmlns:p14="http://schemas.microsoft.com/office/powerpoint/2010/main" val="3265751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6FFF785-0A67-43E5-824D-4C7FB9138EFE}"/>
              </a:ext>
            </a:extLst>
          </p:cNvPr>
          <p:cNvSpPr>
            <a:spLocks noGrp="1"/>
          </p:cNvSpPr>
          <p:nvPr>
            <p:ph type="body" sz="quarter" idx="11"/>
          </p:nvPr>
        </p:nvSpPr>
        <p:spPr>
          <a:xfrm>
            <a:off x="792162" y="1743382"/>
            <a:ext cx="7559675" cy="651471"/>
          </a:xfrm>
        </p:spPr>
        <p:txBody>
          <a:bodyPr/>
          <a:lstStyle/>
          <a:p>
            <a:r>
              <a:rPr lang="nl-BE" sz="4000" dirty="0">
                <a:solidFill>
                  <a:schemeClr val="bg1"/>
                </a:solidFill>
              </a:rPr>
              <a:t>Ondersteuning</a:t>
            </a:r>
          </a:p>
        </p:txBody>
      </p:sp>
    </p:spTree>
    <p:custDataLst>
      <p:tags r:id="rId1"/>
    </p:custDataLst>
    <p:extLst>
      <p:ext uri="{BB962C8B-B14F-4D97-AF65-F5344CB8AC3E}">
        <p14:creationId xmlns:p14="http://schemas.microsoft.com/office/powerpoint/2010/main" val="2873335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325681"/>
            <a:ext cx="4119077" cy="3299937"/>
          </a:xfrm>
        </p:spPr>
        <p:txBody>
          <a:bodyPr/>
          <a:lstStyle/>
          <a:p>
            <a:pPr lvl="0" indent="0">
              <a:lnSpc>
                <a:spcPct val="107000"/>
              </a:lnSpc>
              <a:spcAft>
                <a:spcPts val="600"/>
              </a:spcAft>
              <a:buNone/>
            </a:pPr>
            <a:r>
              <a:rPr lang="nl-NL" b="1" kern="100" dirty="0">
                <a:effectLst/>
                <a:ea typeface="Calibri" panose="020F0502020204030204" pitchFamily="34" charset="0"/>
                <a:cs typeface="Times New Roman" panose="02020603050405020304" pitchFamily="18" charset="0"/>
              </a:rPr>
              <a:t>7-STAPPENPLAN GEZONDE GEMEENTE</a:t>
            </a:r>
          </a:p>
          <a:p>
            <a:pPr marL="342900" lvl="0" indent="-342900">
              <a:lnSpc>
                <a:spcPct val="107000"/>
              </a:lnSpc>
              <a:spcAft>
                <a:spcPts val="600"/>
              </a:spcAft>
              <a:buFont typeface="+mj-lt"/>
              <a:buAutoNum type="arabicPeriod"/>
            </a:pPr>
            <a:r>
              <a:rPr lang="nl-NL" sz="1100" b="1" kern="100" dirty="0">
                <a:effectLst/>
                <a:ea typeface="Calibri" panose="020F0502020204030204" pitchFamily="34" charset="0"/>
                <a:cs typeface="Times New Roman" panose="02020603050405020304" pitchFamily="18" charset="0"/>
              </a:rPr>
              <a:t>Draagvlak </a:t>
            </a:r>
            <a:endParaRPr lang="nl-BE" sz="1100" b="1"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Stem af met de juiste collega’s: welzijn, sport en vrije tijd, senioren ...</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Betrek verenigingen en burgers</a:t>
            </a:r>
            <a:endParaRPr lang="nl-BE" sz="11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nl-NL" sz="1100" b="1" kern="100" dirty="0">
                <a:effectLst/>
                <a:ea typeface="Calibri" panose="020F0502020204030204" pitchFamily="34" charset="0"/>
                <a:cs typeface="Times New Roman" panose="02020603050405020304" pitchFamily="18" charset="0"/>
              </a:rPr>
              <a:t>Beginsituatie</a:t>
            </a:r>
            <a:endParaRPr lang="nl-BE" sz="1100" b="1" kern="100" dirty="0">
              <a:effectLs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Wat is het bestaand aanbod van beweegacties? </a:t>
            </a:r>
            <a:endParaRPr lang="nl-BE" sz="11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nl-NL" sz="1100" b="1" kern="100" dirty="0">
                <a:effectLst/>
                <a:ea typeface="Calibri" panose="020F0502020204030204" pitchFamily="34" charset="0"/>
                <a:cs typeface="Times New Roman" panose="02020603050405020304" pitchFamily="18" charset="0"/>
              </a:rPr>
              <a:t>Prioriteiten en doelstellingen</a:t>
            </a:r>
            <a:endParaRPr lang="nl-BE" sz="1100" b="1"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In welke buurten is er geen aanbod?</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Welke doelgroep willen we graag extra bereiken?</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Welke beweegacties missen we nog?</a:t>
            </a:r>
          </a:p>
          <a:p>
            <a:pPr marL="742950" lvl="1" indent="-285750">
              <a:lnSpc>
                <a:spcPct val="107000"/>
              </a:lnSpc>
              <a:spcAft>
                <a:spcPts val="600"/>
              </a:spcAft>
              <a:buFont typeface="Calibri" panose="020F0502020204030204" pitchFamily="34" charset="0"/>
              <a:buChar char="-"/>
            </a:pP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Hoe pakken we de focus van 2024 aan als lokaal bestuur?</a:t>
            </a:r>
            <a:endParaRPr lang="nl-BE" dirty="0">
              <a:solidFill>
                <a:srgbClr val="B8D291"/>
              </a:solidFill>
            </a:endParaRPr>
          </a:p>
        </p:txBody>
      </p:sp>
      <p:sp>
        <p:nvSpPr>
          <p:cNvPr id="2" name="Tijdelijke aanduiding voor tekst 3">
            <a:extLst>
              <a:ext uri="{FF2B5EF4-FFF2-40B4-BE49-F238E27FC236}">
                <a16:creationId xmlns:a16="http://schemas.microsoft.com/office/drawing/2014/main" id="{F57C4BD8-8401-6D03-080A-056E3819A08A}"/>
              </a:ext>
            </a:extLst>
          </p:cNvPr>
          <p:cNvSpPr txBox="1">
            <a:spLocks/>
          </p:cNvSpPr>
          <p:nvPr/>
        </p:nvSpPr>
        <p:spPr>
          <a:xfrm>
            <a:off x="4615130" y="1325681"/>
            <a:ext cx="4119077" cy="3299937"/>
          </a:xfrm>
          <a:prstGeom prst="rect">
            <a:avLst/>
          </a:prstGeom>
        </p:spPr>
        <p:txBody>
          <a:bodyPr vert="horz" lIns="0" tIns="0" rIns="0" bIns="0" rtlCol="0">
            <a:noAutofit/>
          </a:bodyPr>
          <a:lstStyle>
            <a:lvl1pPr marL="0" indent="-360000" algn="l" defTabSz="685800" rtl="0" eaLnBrk="1" latinLnBrk="0" hangingPunct="1">
              <a:lnSpc>
                <a:spcPct val="100000"/>
              </a:lnSpc>
              <a:spcBef>
                <a:spcPts val="0"/>
              </a:spcBef>
              <a:spcAft>
                <a:spcPts val="1800"/>
              </a:spcAft>
              <a:buClr>
                <a:schemeClr val="bg1"/>
              </a:buClr>
              <a:buSzPct val="112000"/>
              <a:buFont typeface="+mj-lt"/>
              <a:buAutoNum type="arabicPeriod"/>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marL="342900" lvl="0" indent="-342900">
              <a:lnSpc>
                <a:spcPct val="107000"/>
              </a:lnSpc>
              <a:spcAft>
                <a:spcPts val="600"/>
              </a:spcAft>
              <a:buFont typeface="+mj-lt"/>
              <a:buAutoNum type="arabicPeriod" startAt="4"/>
            </a:pPr>
            <a:r>
              <a:rPr lang="nl-NL" sz="1100" b="1" kern="100" dirty="0">
                <a:effectLst/>
                <a:ea typeface="Calibri" panose="020F0502020204030204" pitchFamily="34" charset="0"/>
                <a:cs typeface="Times New Roman" panose="02020603050405020304" pitchFamily="18" charset="0"/>
              </a:rPr>
              <a:t>Werk acties uit</a:t>
            </a:r>
            <a:endParaRPr lang="nl-BE" sz="1100" b="1"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Timing: Wanneer werken we beweegacties uit?</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Taakverdeling: Wie doet wat?</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Naar welke doelgroep? Welke insteken?</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Welke materialen nodig?</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Waar?</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Communicatieplan</a:t>
            </a:r>
            <a:endParaRPr lang="nl-BE" sz="1100" kern="100" dirty="0">
              <a:effectLst/>
              <a:ea typeface="Calibri" panose="020F0502020204030204" pitchFamily="34" charset="0"/>
              <a:cs typeface="Times New Roman" panose="02020603050405020304" pitchFamily="18" charset="0"/>
            </a:endParaRPr>
          </a:p>
          <a:p>
            <a:pPr marL="342900" indent="-342900">
              <a:lnSpc>
                <a:spcPct val="107000"/>
              </a:lnSpc>
              <a:spcAft>
                <a:spcPts val="600"/>
              </a:spcAft>
              <a:buAutoNum type="arabicPeriod" startAt="4"/>
            </a:pPr>
            <a:r>
              <a:rPr lang="nl-NL" sz="1100" b="1" kern="100" dirty="0">
                <a:effectLst/>
                <a:ea typeface="Calibri" panose="020F0502020204030204" pitchFamily="34" charset="0"/>
                <a:cs typeface="Times New Roman" panose="02020603050405020304" pitchFamily="18" charset="0"/>
              </a:rPr>
              <a:t>Voer acties uit</a:t>
            </a:r>
            <a:endParaRPr lang="nl-BE" sz="1100" b="1" kern="100" dirty="0">
              <a:effectLs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Coördinatie plan van aanpak, samenwerking, overzicht</a:t>
            </a:r>
            <a:endParaRPr lang="nl-BE" sz="11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4"/>
            </a:pPr>
            <a:r>
              <a:rPr lang="nl-NL" sz="1100" b="1" kern="100" dirty="0">
                <a:effectLst/>
                <a:ea typeface="Calibri" panose="020F0502020204030204" pitchFamily="34" charset="0"/>
                <a:cs typeface="Times New Roman" panose="02020603050405020304" pitchFamily="18" charset="0"/>
              </a:rPr>
              <a:t>Evalueer en stuur bij</a:t>
            </a:r>
            <a:endParaRPr lang="nl-BE" sz="1100" b="1"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Hoe verliep het proces? Samenwerking? Wie bereikt?</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Wat kunnen we besluiten rond gebruik en effect?</a:t>
            </a:r>
            <a:endParaRPr lang="nl-BE" sz="1100" kern="100" dirty="0">
              <a:effectLs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alibri" panose="020F0502020204030204" pitchFamily="34" charset="0"/>
              <a:buChar char="-"/>
            </a:pPr>
            <a:r>
              <a:rPr lang="nl-NL" sz="1100" kern="100" dirty="0">
                <a:effectLst/>
                <a:ea typeface="Calibri" panose="020F0502020204030204" pitchFamily="34" charset="0"/>
                <a:cs typeface="Times New Roman" panose="02020603050405020304" pitchFamily="18" charset="0"/>
              </a:rPr>
              <a:t>Hoe verliep de communicatie?</a:t>
            </a:r>
            <a:endParaRPr lang="nl-BE" sz="11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4"/>
            </a:pPr>
            <a:r>
              <a:rPr lang="nl-NL" sz="1100" b="1" kern="100" dirty="0">
                <a:effectLst/>
                <a:ea typeface="Calibri" panose="020F0502020204030204" pitchFamily="34" charset="0"/>
                <a:cs typeface="Times New Roman" panose="02020603050405020304" pitchFamily="18" charset="0"/>
              </a:rPr>
              <a:t>Veranker in het beleid</a:t>
            </a:r>
            <a:endParaRPr lang="nl-BE" sz="1100" b="1" kern="100" dirty="0">
              <a:effectLst/>
              <a:ea typeface="Calibri" panose="020F0502020204030204" pitchFamily="34" charset="0"/>
              <a:cs typeface="Times New Roman" panose="02020603050405020304" pitchFamily="18" charset="0"/>
            </a:endParaRPr>
          </a:p>
          <a:p>
            <a:pPr marL="342900" indent="-342900">
              <a:lnSpc>
                <a:spcPct val="107000"/>
              </a:lnSpc>
              <a:spcAft>
                <a:spcPts val="600"/>
              </a:spcAft>
              <a:buAutoNum type="arabicPeriod" startAt="4"/>
            </a:pPr>
            <a:endParaRPr lang="nl-BE" sz="1100" b="1"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alibri" panose="020F0502020204030204" pitchFamily="34" charset="0"/>
              <a:buChar char="-"/>
            </a:pPr>
            <a:endParaRPr lang="nl-NL" sz="1100" kern="1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33452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153160"/>
            <a:ext cx="8424068" cy="3299937"/>
          </a:xfrm>
        </p:spPr>
        <p:txBody>
          <a:bodyPr/>
          <a:lstStyle/>
          <a:p>
            <a:pPr indent="0">
              <a:lnSpc>
                <a:spcPct val="107000"/>
              </a:lnSpc>
              <a:spcAft>
                <a:spcPts val="800"/>
              </a:spcAft>
              <a:buNone/>
            </a:pPr>
            <a:r>
              <a:rPr lang="nl-NL" dirty="0">
                <a:effectLst/>
                <a:ea typeface="Calibri" panose="020F0502020204030204" pitchFamily="34" charset="0"/>
                <a:cs typeface="Times New Roman" panose="02020603050405020304" pitchFamily="18" charset="0"/>
              </a:rPr>
              <a:t>Wil je nog materiaal bestellen uit de </a:t>
            </a:r>
            <a:r>
              <a:rPr lang="nl-NL" dirty="0">
                <a:effectLst/>
                <a:ea typeface="Calibri" panose="020F0502020204030204" pitchFamily="34" charset="0"/>
                <a:cs typeface="Times New Roman" panose="02020603050405020304" pitchFamily="18" charset="0"/>
                <a:hlinkClick r:id="rId4"/>
              </a:rPr>
              <a:t>webwinkel</a:t>
            </a:r>
            <a:r>
              <a:rPr lang="nl-NL" dirty="0">
                <a:effectLst/>
                <a:ea typeface="Calibri" panose="020F0502020204030204" pitchFamily="34" charset="0"/>
                <a:cs typeface="Times New Roman" panose="02020603050405020304" pitchFamily="18" charset="0"/>
              </a:rPr>
              <a:t> van 10.000 stappen?</a:t>
            </a:r>
            <a:endParaRPr lang="nl-NL"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BE" dirty="0">
                <a:ea typeface="Calibri" panose="020F0502020204030204" pitchFamily="34" charset="0"/>
                <a:cs typeface="Times New Roman" panose="02020603050405020304" pitchFamily="18" charset="0"/>
              </a:rPr>
              <a:t>Bijvoorbeeld borden met beweegoefeningen, stappensignalisatie, bordjes met aantal stappen, etc. </a:t>
            </a:r>
            <a:endParaRPr lang="nl-NL"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dirty="0">
                <a:ea typeface="Calibri" panose="020F0502020204030204" pitchFamily="34" charset="0"/>
                <a:cs typeface="Times New Roman" panose="02020603050405020304" pitchFamily="18" charset="0"/>
              </a:rPr>
              <a:t>2 bestelperiodes:</a:t>
            </a:r>
          </a:p>
          <a:p>
            <a:pPr lvl="1" fontAlgn="ctr"/>
            <a:r>
              <a:rPr lang="nl-BE" dirty="0">
                <a:ea typeface="Calibri" panose="020F0502020204030204" pitchFamily="34" charset="0"/>
                <a:cs typeface="Times New Roman" panose="02020603050405020304" pitchFamily="18" charset="0"/>
              </a:rPr>
              <a:t>Ronde 1: Bestellen tegen 29 februari, levering 3e week maart</a:t>
            </a:r>
          </a:p>
          <a:p>
            <a:pPr lvl="1" fontAlgn="ctr"/>
            <a:r>
              <a:rPr lang="nl-BE" dirty="0">
                <a:ea typeface="Calibri" panose="020F0502020204030204" pitchFamily="34" charset="0"/>
                <a:cs typeface="Times New Roman" panose="02020603050405020304" pitchFamily="18" charset="0"/>
              </a:rPr>
              <a:t>Ronde 2: Bestellen tegen 31 augustus, levering 3e week september</a:t>
            </a:r>
          </a:p>
          <a:p>
            <a:pPr marL="1221750" lvl="1" indent="-285750">
              <a:lnSpc>
                <a:spcPct val="107000"/>
              </a:lnSpc>
              <a:spcAft>
                <a:spcPts val="800"/>
              </a:spcAft>
            </a:pPr>
            <a:endParaRPr lang="nl-NL" dirty="0">
              <a:effectLst/>
              <a:ea typeface="Calibri" panose="020F0502020204030204" pitchFamily="34" charset="0"/>
              <a:cs typeface="Times New Roman" panose="02020603050405020304" pitchFamily="18" charset="0"/>
            </a:endParaRP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Bestellingen webwinkel 10.000 stappen</a:t>
            </a:r>
            <a:endParaRPr lang="nl-BE" dirty="0">
              <a:solidFill>
                <a:srgbClr val="B8D291"/>
              </a:solidFill>
            </a:endParaRPr>
          </a:p>
        </p:txBody>
      </p:sp>
    </p:spTree>
    <p:custDataLst>
      <p:tags r:id="rId1"/>
    </p:custDataLst>
    <p:extLst>
      <p:ext uri="{BB962C8B-B14F-4D97-AF65-F5344CB8AC3E}">
        <p14:creationId xmlns:p14="http://schemas.microsoft.com/office/powerpoint/2010/main" val="1351230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452923" y="1153160"/>
            <a:ext cx="8424068" cy="3299937"/>
          </a:xfrm>
        </p:spPr>
        <p:txBody>
          <a:bodyPr/>
          <a:lstStyle/>
          <a:p>
            <a:pPr marL="285750" indent="-285750">
              <a:lnSpc>
                <a:spcPct val="107000"/>
              </a:lnSpc>
              <a:spcAft>
                <a:spcPts val="800"/>
              </a:spcAft>
              <a:buFont typeface="Arial" panose="020B0604020202020204" pitchFamily="34" charset="0"/>
              <a:buChar char="•"/>
            </a:pPr>
            <a:r>
              <a:rPr lang="nl-BE" dirty="0">
                <a:effectLst/>
                <a:ea typeface="Calibri" panose="020F0502020204030204" pitchFamily="34" charset="0"/>
                <a:cs typeface="Times New Roman" panose="02020603050405020304" pitchFamily="18" charset="0"/>
              </a:rPr>
              <a:t>Ondersteuning bij:</a:t>
            </a:r>
          </a:p>
          <a:p>
            <a:pPr marL="1221750" lvl="1" indent="-285750">
              <a:lnSpc>
                <a:spcPct val="107000"/>
              </a:lnSpc>
              <a:spcAft>
                <a:spcPts val="800"/>
              </a:spcAft>
            </a:pPr>
            <a:r>
              <a:rPr lang="nl-BE" dirty="0">
                <a:effectLst/>
                <a:ea typeface="Calibri" panose="020F0502020204030204" pitchFamily="34" charset="0"/>
                <a:cs typeface="Times New Roman" panose="02020603050405020304" pitchFamily="18" charset="0"/>
              </a:rPr>
              <a:t>het uittekenen van jullie plan en aanpak</a:t>
            </a:r>
            <a:endParaRPr lang="nl-BE" dirty="0">
              <a:ea typeface="Calibri" panose="020F0502020204030204" pitchFamily="34" charset="0"/>
              <a:cs typeface="Times New Roman" panose="02020603050405020304" pitchFamily="18" charset="0"/>
            </a:endParaRPr>
          </a:p>
          <a:p>
            <a:pPr marL="1221750" lvl="1" indent="-285750">
              <a:lnSpc>
                <a:spcPct val="107000"/>
              </a:lnSpc>
              <a:spcAft>
                <a:spcPts val="800"/>
              </a:spcAft>
            </a:pPr>
            <a:r>
              <a:rPr lang="nl-BE" dirty="0">
                <a:effectLst/>
                <a:ea typeface="Calibri" panose="020F0502020204030204" pitchFamily="34" charset="0"/>
                <a:cs typeface="Times New Roman" panose="02020603050405020304" pitchFamily="18" charset="0"/>
              </a:rPr>
              <a:t>de uitrol van jullie actie</a:t>
            </a:r>
          </a:p>
          <a:p>
            <a:pPr marL="1221750" lvl="1" indent="-285750">
              <a:lnSpc>
                <a:spcPct val="107000"/>
              </a:lnSpc>
              <a:spcAft>
                <a:spcPts val="800"/>
              </a:spcAft>
            </a:pPr>
            <a:r>
              <a:rPr lang="nl-BE" dirty="0">
                <a:effectLst/>
                <a:ea typeface="Calibri" panose="020F0502020204030204" pitchFamily="34" charset="0"/>
                <a:cs typeface="Times New Roman" panose="02020603050405020304" pitchFamily="18" charset="0"/>
              </a:rPr>
              <a:t>het samenbrengen van de verschillende beleidsdomeinen, diensten en partners</a:t>
            </a:r>
          </a:p>
          <a:p>
            <a:pPr marL="1221750" lvl="1" indent="-285750">
              <a:lnSpc>
                <a:spcPct val="107000"/>
              </a:lnSpc>
              <a:spcAft>
                <a:spcPts val="800"/>
              </a:spcAft>
            </a:pPr>
            <a:r>
              <a:rPr lang="nl-BE" dirty="0">
                <a:effectLst/>
                <a:ea typeface="Calibri" panose="020F0502020204030204" pitchFamily="34" charset="0"/>
                <a:cs typeface="Times New Roman" panose="02020603050405020304" pitchFamily="18" charset="0"/>
              </a:rPr>
              <a:t>materialen bestellen</a:t>
            </a:r>
          </a:p>
          <a:p>
            <a:pPr marL="1221750" lvl="1" indent="-285750">
              <a:lnSpc>
                <a:spcPct val="107000"/>
              </a:lnSpc>
              <a:spcAft>
                <a:spcPts val="800"/>
              </a:spcAft>
            </a:pPr>
            <a:r>
              <a:rPr lang="nl-BE" dirty="0">
                <a:ea typeface="Calibri" panose="020F0502020204030204" pitchFamily="34" charset="0"/>
                <a:cs typeface="Times New Roman" panose="02020603050405020304" pitchFamily="18" charset="0"/>
              </a:rPr>
              <a:t>tools voor </a:t>
            </a:r>
            <a:r>
              <a:rPr lang="nl-BE" dirty="0">
                <a:effectLst/>
                <a:ea typeface="Calibri" panose="020F0502020204030204" pitchFamily="34" charset="0"/>
                <a:cs typeface="Times New Roman" panose="02020603050405020304" pitchFamily="18" charset="0"/>
              </a:rPr>
              <a:t>communiceren naar inwoners</a:t>
            </a:r>
          </a:p>
          <a:p>
            <a:pPr marL="285750" indent="-285750">
              <a:lnSpc>
                <a:spcPct val="107000"/>
              </a:lnSpc>
              <a:spcAft>
                <a:spcPts val="800"/>
              </a:spcAft>
              <a:buFont typeface="Arial" panose="020B0604020202020204" pitchFamily="34" charset="0"/>
              <a:buChar char="•"/>
            </a:pPr>
            <a:r>
              <a:rPr lang="nl-BE" dirty="0">
                <a:ea typeface="Calibri" panose="020F0502020204030204" pitchFamily="34" charset="0"/>
                <a:cs typeface="Times New Roman" panose="02020603050405020304" pitchFamily="18" charset="0"/>
              </a:rPr>
              <a:t>Nota voor college</a:t>
            </a:r>
          </a:p>
          <a:p>
            <a:pPr marL="285750" indent="-285750">
              <a:lnSpc>
                <a:spcPct val="107000"/>
              </a:lnSpc>
              <a:spcAft>
                <a:spcPts val="800"/>
              </a:spcAft>
              <a:buFont typeface="Arial" panose="020B0604020202020204" pitchFamily="34" charset="0"/>
              <a:buChar char="•"/>
            </a:pPr>
            <a:r>
              <a:rPr lang="nl-BE" dirty="0">
                <a:ea typeface="Calibri" panose="020F0502020204030204" pitchFamily="34" charset="0"/>
                <a:cs typeface="Times New Roman" panose="02020603050405020304" pitchFamily="18" charset="0"/>
              </a:rPr>
              <a:t>Het Logo</a:t>
            </a:r>
            <a:r>
              <a:rPr lang="nl-BE" dirty="0">
                <a:effectLst/>
                <a:ea typeface="Calibri" panose="020F0502020204030204" pitchFamily="34" charset="0"/>
                <a:cs typeface="Times New Roman" panose="02020603050405020304" pitchFamily="18" charset="0"/>
              </a:rPr>
              <a:t> is er voor élk lokaal bestuur en helpt waar nodig, ook binnen de ruimere coaching naar een lokaal gezondheidsbeleid.</a:t>
            </a:r>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Logo Antwerpen</a:t>
            </a:r>
            <a:endParaRPr lang="nl-BE" dirty="0">
              <a:solidFill>
                <a:srgbClr val="B8D291"/>
              </a:solidFill>
            </a:endParaRPr>
          </a:p>
        </p:txBody>
      </p:sp>
    </p:spTree>
    <p:custDataLst>
      <p:tags r:id="rId1"/>
    </p:custDataLst>
    <p:extLst>
      <p:ext uri="{BB962C8B-B14F-4D97-AF65-F5344CB8AC3E}">
        <p14:creationId xmlns:p14="http://schemas.microsoft.com/office/powerpoint/2010/main" val="94487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539638" y="1016001"/>
            <a:ext cx="8243888" cy="3903980"/>
          </a:xfrm>
        </p:spPr>
        <p:txBody>
          <a:bodyPr/>
          <a:lstStyle/>
          <a:p>
            <a:pPr indent="0">
              <a:buNone/>
            </a:pPr>
            <a:r>
              <a:rPr lang="nl-BE" sz="1800" dirty="0"/>
              <a:t>Groeiproces voor lokale besturen om 10.000 stappen en ‘Elke stap telt’ duurzaam zichtbaar te maken in de publieke ruimte </a:t>
            </a:r>
            <a:r>
              <a:rPr lang="nl-BE" sz="1800" b="1" dirty="0">
                <a:sym typeface="Wingdings" panose="05000000000000000000" pitchFamily="2" charset="2"/>
              </a:rPr>
              <a:t> </a:t>
            </a:r>
            <a:r>
              <a:rPr lang="nl-BE" sz="1800" b="1" dirty="0"/>
              <a:t>Groeien naar een beweegvriendelijke buurt.</a:t>
            </a:r>
            <a:endParaRPr lang="en-GB" sz="1800" b="1" dirty="0">
              <a:ea typeface="Tahoma" pitchFamily="34" charset="0"/>
              <a:cs typeface="Tahoma" pitchFamily="34" charset="0"/>
            </a:endParaRPr>
          </a:p>
          <a:p>
            <a:pPr marL="285750" indent="-285750">
              <a:buFont typeface="Arial" panose="020B0604020202020204" pitchFamily="34" charset="0"/>
              <a:buChar char="•"/>
            </a:pPr>
            <a:r>
              <a:rPr lang="nl-BE" sz="1400" dirty="0"/>
              <a:t>Elk jaar ondersteuning (praktisch en financieel) voor één thema:</a:t>
            </a:r>
          </a:p>
          <a:p>
            <a:pPr marL="1221750" lvl="1" indent="-285750"/>
            <a:r>
              <a:rPr lang="nl-BE" sz="1200" dirty="0"/>
              <a:t>2021: Stappensignalisaties in het straatbeeld</a:t>
            </a:r>
          </a:p>
          <a:p>
            <a:pPr marL="1221750" lvl="1" indent="-285750"/>
            <a:r>
              <a:rPr lang="nl-BE" sz="1200" dirty="0"/>
              <a:t>2022: Beweegroutes in jouw gemeente</a:t>
            </a:r>
          </a:p>
          <a:p>
            <a:pPr marL="1221750" lvl="1" indent="-285750"/>
            <a:r>
              <a:rPr lang="nl-BE" sz="1200" dirty="0"/>
              <a:t>2023: Inzetten op STOP-principe en gezonde mobiliteit</a:t>
            </a:r>
          </a:p>
          <a:p>
            <a:pPr marL="1221750" lvl="1" indent="-285750"/>
            <a:r>
              <a:rPr lang="nl-BE" sz="1200" dirty="0"/>
              <a:t>2024: Lokale beweegacties i.s.m. verenigingsleven</a:t>
            </a:r>
          </a:p>
          <a:p>
            <a:pPr marL="792000" lvl="1" indent="0">
              <a:buNone/>
            </a:pPr>
            <a:endParaRPr lang="nl-BE" sz="1400" dirty="0"/>
          </a:p>
          <a:p>
            <a:pPr marL="285750" indent="-285750">
              <a:buFont typeface="Arial" panose="020B0604020202020204" pitchFamily="34" charset="0"/>
              <a:buChar char="•"/>
            </a:pPr>
            <a:r>
              <a:rPr lang="nl-BE" sz="1400" dirty="0"/>
              <a:t>Met aandacht voor bereiken van mensen in maatschappelijk kwetsbare situaties</a:t>
            </a:r>
          </a:p>
          <a:p>
            <a:pPr marL="285750" indent="-285750">
              <a:buFont typeface="Arial" panose="020B0604020202020204" pitchFamily="34" charset="0"/>
              <a:buChar char="•"/>
            </a:pPr>
            <a:r>
              <a:rPr lang="nl-BE" sz="1400" dirty="0"/>
              <a:t>Met doorlopende ondersteuning door Logo’s + praktische materialen (leidraden, e-</a:t>
            </a:r>
            <a:r>
              <a:rPr lang="nl-BE" sz="1400" dirty="0" err="1"/>
              <a:t>learning</a:t>
            </a:r>
            <a:r>
              <a:rPr lang="nl-BE" sz="1400" dirty="0"/>
              <a:t>,…) + algemene website: </a:t>
            </a:r>
            <a:r>
              <a:rPr lang="nl-BE" sz="1400" b="1" dirty="0">
                <a:solidFill>
                  <a:srgbClr val="B8D291"/>
                </a:solidFill>
                <a:latin typeface="+mj-lt"/>
                <a:ea typeface="+mj-ea"/>
                <a:cs typeface="+mj-cs"/>
                <a:hlinkClick r:id="rId4">
                  <a:extLst>
                    <a:ext uri="{A12FA001-AC4F-418D-AE19-62706E023703}">
                      <ahyp:hlinkClr xmlns:ahyp="http://schemas.microsoft.com/office/drawing/2018/hyperlinkcolor" val="tx"/>
                    </a:ext>
                  </a:extLst>
                </a:hlinkClick>
              </a:rPr>
              <a:t>www.10000stappen.be</a:t>
            </a:r>
            <a:r>
              <a:rPr lang="nl-BE" sz="1400" b="1" dirty="0">
                <a:solidFill>
                  <a:srgbClr val="B8D291"/>
                </a:solidFill>
                <a:latin typeface="+mj-lt"/>
                <a:ea typeface="+mj-ea"/>
                <a:cs typeface="+mj-cs"/>
              </a:rPr>
              <a:t> </a:t>
            </a:r>
          </a:p>
          <a:p>
            <a:pPr marL="285750" indent="-285750">
              <a:buFont typeface="Arial" panose="020B0604020202020204" pitchFamily="34" charset="0"/>
              <a:buChar char="•"/>
            </a:pPr>
            <a:r>
              <a:rPr lang="nl-BE" sz="1400" dirty="0"/>
              <a:t>Jaarlijkse Vlaamse communicatie + communicatietools voor lokale besturen</a:t>
            </a:r>
          </a:p>
          <a:p>
            <a:pPr lvl="1"/>
            <a:endParaRPr lang="nl-BE" sz="1800" dirty="0">
              <a:ea typeface="Tahoma" pitchFamily="34" charset="0"/>
              <a:cs typeface="Tahoma" pitchFamily="34" charset="0"/>
              <a:sym typeface="Symbol" pitchFamily="18" charset="2"/>
            </a:endParaRPr>
          </a:p>
          <a:p>
            <a:pPr lvl="1"/>
            <a:endParaRPr lang="nl-BE" sz="1800" dirty="0"/>
          </a:p>
        </p:txBody>
      </p:sp>
      <p:sp>
        <p:nvSpPr>
          <p:cNvPr id="7" name="Titel 1">
            <a:extLst>
              <a:ext uri="{FF2B5EF4-FFF2-40B4-BE49-F238E27FC236}">
                <a16:creationId xmlns:a16="http://schemas.microsoft.com/office/drawing/2014/main" id="{4D53345C-3392-42EF-B938-D419BA2052AC}"/>
              </a:ext>
            </a:extLst>
          </p:cNvPr>
          <p:cNvSpPr>
            <a:spLocks noGrp="1"/>
          </p:cNvSpPr>
          <p:nvPr>
            <p:ph type="title"/>
          </p:nvPr>
        </p:nvSpPr>
        <p:spPr>
          <a:xfrm>
            <a:off x="540001" y="460800"/>
            <a:ext cx="6787900" cy="360000"/>
          </a:xfrm>
        </p:spPr>
        <p:txBody>
          <a:bodyPr/>
          <a:lstStyle/>
          <a:p>
            <a:pPr algn="l"/>
            <a:r>
              <a:rPr lang="nl-BE" dirty="0">
                <a:solidFill>
                  <a:srgbClr val="B8D291"/>
                </a:solidFill>
              </a:rPr>
              <a:t>Duurzame campagne van 4 jaar (2021-2024)</a:t>
            </a:r>
            <a:br>
              <a:rPr lang="en-GB" dirty="0">
                <a:solidFill>
                  <a:srgbClr val="B8D291"/>
                </a:solidFill>
                <a:ea typeface="Tahoma" pitchFamily="34" charset="0"/>
                <a:cs typeface="Tahoma" pitchFamily="34" charset="0"/>
              </a:rPr>
            </a:br>
            <a:endParaRPr lang="nl-BE" dirty="0">
              <a:solidFill>
                <a:srgbClr val="B8D291"/>
              </a:solidFill>
            </a:endParaRPr>
          </a:p>
        </p:txBody>
      </p:sp>
    </p:spTree>
    <p:custDataLst>
      <p:tags r:id="rId1"/>
    </p:custDataLst>
    <p:extLst>
      <p:ext uri="{BB962C8B-B14F-4D97-AF65-F5344CB8AC3E}">
        <p14:creationId xmlns:p14="http://schemas.microsoft.com/office/powerpoint/2010/main" val="2241021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97056"/>
            <a:ext cx="6849200" cy="630000"/>
          </a:xfrm>
        </p:spPr>
        <p:txBody>
          <a:bodyPr/>
          <a:lstStyle/>
          <a:p>
            <a:r>
              <a:rPr lang="nl-BE" dirty="0"/>
              <a:t>Contact</a:t>
            </a:r>
          </a:p>
        </p:txBody>
      </p:sp>
      <p:pic>
        <p:nvPicPr>
          <p:cNvPr id="7" name="Picture 6" descr="Image result for sport vlaanderen&quot;">
            <a:extLst>
              <a:ext uri="{FF2B5EF4-FFF2-40B4-BE49-F238E27FC236}">
                <a16:creationId xmlns:a16="http://schemas.microsoft.com/office/drawing/2014/main" id="{D066146C-E848-456D-A80E-77B126724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417" y="3132049"/>
            <a:ext cx="1368815" cy="52899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911BFDB9-B036-4EF9-B9FE-E9F80AE2BB98}"/>
              </a:ext>
            </a:extLst>
          </p:cNvPr>
          <p:cNvSpPr txBox="1">
            <a:spLocks/>
          </p:cNvSpPr>
          <p:nvPr/>
        </p:nvSpPr>
        <p:spPr>
          <a:xfrm>
            <a:off x="717676" y="3814456"/>
            <a:ext cx="3954907" cy="223088"/>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1800" b="1" kern="1200">
                <a:solidFill>
                  <a:schemeClr val="bg2"/>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endParaRPr lang="nl-BE" dirty="0"/>
          </a:p>
        </p:txBody>
      </p:sp>
      <p:sp>
        <p:nvSpPr>
          <p:cNvPr id="11" name="Text Placeholder 3">
            <a:extLst>
              <a:ext uri="{FF2B5EF4-FFF2-40B4-BE49-F238E27FC236}">
                <a16:creationId xmlns:a16="http://schemas.microsoft.com/office/drawing/2014/main" id="{EBD9F165-D056-4E87-95BB-B6D39AE86672}"/>
              </a:ext>
            </a:extLst>
          </p:cNvPr>
          <p:cNvSpPr txBox="1">
            <a:spLocks/>
          </p:cNvSpPr>
          <p:nvPr/>
        </p:nvSpPr>
        <p:spPr>
          <a:xfrm>
            <a:off x="717677" y="3506308"/>
            <a:ext cx="4742526" cy="262418"/>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1800" b="1" kern="1200">
                <a:solidFill>
                  <a:schemeClr val="bg2"/>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endParaRPr lang="nl-BE" dirty="0"/>
          </a:p>
        </p:txBody>
      </p:sp>
      <p:pic>
        <p:nvPicPr>
          <p:cNvPr id="5" name="Afbeelding 4" descr="Afbeelding met tekst, Lettertype, logo, Graphics&#10;&#10;Automatisch gegenereerde beschrijving">
            <a:extLst>
              <a:ext uri="{FF2B5EF4-FFF2-40B4-BE49-F238E27FC236}">
                <a16:creationId xmlns:a16="http://schemas.microsoft.com/office/drawing/2014/main" id="{161983CD-08A7-92E4-F821-F65631337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986" y="2103537"/>
            <a:ext cx="1305024" cy="662524"/>
          </a:xfrm>
          <a:prstGeom prst="rect">
            <a:avLst/>
          </a:prstGeom>
        </p:spPr>
      </p:pic>
      <p:sp>
        <p:nvSpPr>
          <p:cNvPr id="8" name="Text Placeholder 2">
            <a:extLst>
              <a:ext uri="{FF2B5EF4-FFF2-40B4-BE49-F238E27FC236}">
                <a16:creationId xmlns:a16="http://schemas.microsoft.com/office/drawing/2014/main" id="{2AA380C9-9321-CFDB-6388-FDAD6159A9F5}"/>
              </a:ext>
            </a:extLst>
          </p:cNvPr>
          <p:cNvSpPr>
            <a:spLocks noGrp="1"/>
          </p:cNvSpPr>
          <p:nvPr>
            <p:ph type="body" sz="quarter" idx="13"/>
          </p:nvPr>
        </p:nvSpPr>
        <p:spPr>
          <a:xfrm>
            <a:off x="720725" y="1442575"/>
            <a:ext cx="7702550" cy="2218463"/>
          </a:xfrm>
        </p:spPr>
        <p:txBody>
          <a:bodyPr vert="horz" lIns="0" tIns="0" rIns="0" bIns="0" rtlCol="0" anchor="t">
            <a:noAutofit/>
          </a:bodyPr>
          <a:lstStyle/>
          <a:p>
            <a:r>
              <a:rPr lang="nl-BE" dirty="0">
                <a:cs typeface="Lucida Sans Unicode"/>
              </a:rPr>
              <a:t>Logo Antwerpen</a:t>
            </a:r>
          </a:p>
          <a:p>
            <a:r>
              <a:rPr lang="nl-BE" b="0" dirty="0">
                <a:cs typeface="Lucida Sans Unicode"/>
              </a:rPr>
              <a:t>Jolien Bernaerts</a:t>
            </a:r>
          </a:p>
          <a:p>
            <a:endParaRPr lang="nl-BE" dirty="0">
              <a:cs typeface="Lucida Sans Unicode"/>
            </a:endParaRPr>
          </a:p>
          <a:p>
            <a:r>
              <a:rPr lang="nl-BE" b="0" dirty="0">
                <a:cs typeface="Lucida Sans Unicode"/>
              </a:rPr>
              <a:t>Algemene gezondheidsbevordering </a:t>
            </a:r>
          </a:p>
          <a:p>
            <a:r>
              <a:rPr lang="nl-BE" b="0" dirty="0">
                <a:cs typeface="Lucida Sans Unicode"/>
              </a:rPr>
              <a:t>Verantwoordelijke Voeding en beweging</a:t>
            </a:r>
          </a:p>
          <a:p>
            <a:endParaRPr lang="nl-BE" dirty="0">
              <a:cs typeface="Lucida Sans Unicode"/>
            </a:endParaRPr>
          </a:p>
          <a:p>
            <a:r>
              <a:rPr lang="nl-BE" dirty="0">
                <a:cs typeface="Lucida Sans Unicode"/>
                <a:hlinkClick r:id="rId5">
                  <a:extLst>
                    <a:ext uri="{A12FA001-AC4F-418D-AE19-62706E023703}">
                      <ahyp:hlinkClr xmlns:ahyp="http://schemas.microsoft.com/office/drawing/2018/hyperlinkcolor" val="tx"/>
                    </a:ext>
                  </a:extLst>
                </a:hlinkClick>
              </a:rPr>
              <a:t>Jolien.Bernaerts@logoantwerpen.be</a:t>
            </a:r>
            <a:r>
              <a:rPr lang="nl-BE" dirty="0">
                <a:cs typeface="Lucida Sans Unicode"/>
              </a:rPr>
              <a:t> </a:t>
            </a:r>
          </a:p>
          <a:p>
            <a:r>
              <a:rPr lang="nl-NL" b="0" dirty="0">
                <a:cs typeface="Lucida Sans Unicode"/>
              </a:rPr>
              <a:t>+32 486 96 39 98</a:t>
            </a:r>
            <a:endParaRPr lang="nl-BE" b="0" dirty="0">
              <a:cs typeface="Lucida Sans Unicode"/>
            </a:endParaRPr>
          </a:p>
        </p:txBody>
      </p:sp>
      <p:pic>
        <p:nvPicPr>
          <p:cNvPr id="12" name="Afbeelding 11">
            <a:extLst>
              <a:ext uri="{FF2B5EF4-FFF2-40B4-BE49-F238E27FC236}">
                <a16:creationId xmlns:a16="http://schemas.microsoft.com/office/drawing/2014/main" id="{D25BBE12-3F7F-EDDA-744A-64C037DBBBA8}"/>
              </a:ext>
            </a:extLst>
          </p:cNvPr>
          <p:cNvPicPr>
            <a:picLocks noChangeAspect="1"/>
          </p:cNvPicPr>
          <p:nvPr/>
        </p:nvPicPr>
        <p:blipFill rotWithShape="1">
          <a:blip r:embed="rId6"/>
          <a:srcRect r="547" b="547"/>
          <a:stretch/>
        </p:blipFill>
        <p:spPr>
          <a:xfrm>
            <a:off x="4729184" y="584894"/>
            <a:ext cx="1462038" cy="1459792"/>
          </a:xfrm>
          <a:prstGeom prst="ellipse">
            <a:avLst/>
          </a:prstGeom>
          <a:noFill/>
          <a:effectLst/>
        </p:spPr>
      </p:pic>
    </p:spTree>
    <p:extLst>
      <p:ext uri="{BB962C8B-B14F-4D97-AF65-F5344CB8AC3E}">
        <p14:creationId xmlns:p14="http://schemas.microsoft.com/office/powerpoint/2010/main" val="177679592"/>
      </p:ext>
    </p:extLst>
  </p:cSld>
  <p:clrMapOvr>
    <a:masterClrMapping/>
  </p:clrMapOvr>
  <mc:AlternateContent xmlns:mc="http://schemas.openxmlformats.org/markup-compatibility/2006" xmlns:p14="http://schemas.microsoft.com/office/powerpoint/2010/main">
    <mc:Choice Requires="p14">
      <p:transition spd="slow" p14:dur="2000" advTm="38215"/>
    </mc:Choice>
    <mc:Fallback xmlns="">
      <p:transition spd="slow" advTm="382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540000" y="1056173"/>
            <a:ext cx="8424068" cy="3468999"/>
          </a:xfrm>
        </p:spPr>
        <p:txBody>
          <a:bodyPr/>
          <a:lstStyle/>
          <a:p>
            <a:pPr lvl="1"/>
            <a:r>
              <a:rPr lang="nl-BE" sz="1800" dirty="0"/>
              <a:t>2021: Stappensignalisaties in het straatbeeld</a:t>
            </a:r>
          </a:p>
          <a:p>
            <a:pPr marL="792000" lvl="1" indent="0">
              <a:buNone/>
            </a:pPr>
            <a:endParaRPr lang="nl-BE" sz="1800" dirty="0"/>
          </a:p>
          <a:p>
            <a:pPr lvl="1"/>
            <a:endParaRPr lang="nl-BE" sz="1800" dirty="0"/>
          </a:p>
          <a:p>
            <a:pPr lvl="1"/>
            <a:endParaRPr lang="nl-BE" sz="1800" dirty="0"/>
          </a:p>
          <a:p>
            <a:pPr lvl="1"/>
            <a:endParaRPr lang="nl-BE" sz="1800" dirty="0"/>
          </a:p>
          <a:p>
            <a:pPr lvl="1"/>
            <a:endParaRPr lang="nl-BE" sz="1800" dirty="0"/>
          </a:p>
          <a:p>
            <a:pPr lvl="1"/>
            <a:r>
              <a:rPr lang="nl-BE" sz="1800" dirty="0"/>
              <a:t>2022: Beweegroutes in jouw gemeente</a:t>
            </a:r>
          </a:p>
          <a:p>
            <a:pPr lvl="1"/>
            <a:endParaRPr lang="nl-BE" sz="1800" dirty="0"/>
          </a:p>
          <a:p>
            <a:pPr lvl="1"/>
            <a:endParaRPr lang="nl-BE" sz="1800" dirty="0"/>
          </a:p>
          <a:p>
            <a:pPr lvl="1"/>
            <a:endParaRPr lang="nl-BE" sz="1800" dirty="0"/>
          </a:p>
          <a:p>
            <a:pPr marL="792000" lvl="1" indent="0">
              <a:buNone/>
            </a:pPr>
            <a:endParaRPr lang="nl-BE" sz="1800" dirty="0"/>
          </a:p>
          <a:p>
            <a:pPr lvl="1"/>
            <a:endParaRPr lang="nl-BE" sz="1800" dirty="0"/>
          </a:p>
        </p:txBody>
      </p:sp>
      <p:pic>
        <p:nvPicPr>
          <p:cNvPr id="9" name="Afbeelding 8" descr="Afbeelding met tekst&#10;&#10;Automatisch gegenereerde beschrijving">
            <a:extLst>
              <a:ext uri="{FF2B5EF4-FFF2-40B4-BE49-F238E27FC236}">
                <a16:creationId xmlns:a16="http://schemas.microsoft.com/office/drawing/2014/main" id="{80BC5131-72B5-491F-BFE1-4ED92AE15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119" y="1763276"/>
            <a:ext cx="3161915" cy="738682"/>
          </a:xfrm>
          <a:prstGeom prst="rect">
            <a:avLst/>
          </a:prstGeom>
        </p:spPr>
      </p:pic>
      <p:pic>
        <p:nvPicPr>
          <p:cNvPr id="5" name="Afbeelding 4" descr="Afbeelding met tekst, meubels, teken, accessoire&#10;&#10;Automatisch gegenereerde beschrijving">
            <a:extLst>
              <a:ext uri="{FF2B5EF4-FFF2-40B4-BE49-F238E27FC236}">
                <a16:creationId xmlns:a16="http://schemas.microsoft.com/office/drawing/2014/main" id="{9C25DF8B-04CE-7978-DC68-DDD1A2EE35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407" y="3310096"/>
            <a:ext cx="2420470" cy="1613646"/>
          </a:xfrm>
          <a:prstGeom prst="rect">
            <a:avLst/>
          </a:prstGeom>
        </p:spPr>
      </p:pic>
      <p:pic>
        <p:nvPicPr>
          <p:cNvPr id="7" name="Afbeelding 6" descr="Afbeelding met buiten, boom, grond, zitten&#10;&#10;Automatisch gegenereerde beschrijving">
            <a:extLst>
              <a:ext uri="{FF2B5EF4-FFF2-40B4-BE49-F238E27FC236}">
                <a16:creationId xmlns:a16="http://schemas.microsoft.com/office/drawing/2014/main" id="{5F0B859A-869B-995C-3574-813A290C0A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0856" y="3310096"/>
            <a:ext cx="2420470" cy="1613647"/>
          </a:xfrm>
          <a:prstGeom prst="rect">
            <a:avLst/>
          </a:prstGeom>
        </p:spPr>
      </p:pic>
      <p:pic>
        <p:nvPicPr>
          <p:cNvPr id="11" name="Afbeelding 10" descr="Afbeelding met tekst, lucht, buiten, teken&#10;&#10;Automatisch gegenereerde beschrijving">
            <a:extLst>
              <a:ext uri="{FF2B5EF4-FFF2-40B4-BE49-F238E27FC236}">
                <a16:creationId xmlns:a16="http://schemas.microsoft.com/office/drawing/2014/main" id="{386974F6-D6DC-27CC-32B9-C47DE95C83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5069" y="1398728"/>
            <a:ext cx="1957039" cy="1467779"/>
          </a:xfrm>
          <a:prstGeom prst="rect">
            <a:avLst/>
          </a:prstGeom>
        </p:spPr>
      </p:pic>
      <p:sp>
        <p:nvSpPr>
          <p:cNvPr id="3" name="Titel 1">
            <a:extLst>
              <a:ext uri="{FF2B5EF4-FFF2-40B4-BE49-F238E27FC236}">
                <a16:creationId xmlns:a16="http://schemas.microsoft.com/office/drawing/2014/main" id="{65005BB6-9CCC-6ACE-E653-23A723E1502C}"/>
              </a:ext>
            </a:extLst>
          </p:cNvPr>
          <p:cNvSpPr txBox="1">
            <a:spLocks/>
          </p:cNvSpPr>
          <p:nvPr/>
        </p:nvSpPr>
        <p:spPr>
          <a:xfrm>
            <a:off x="540001" y="460800"/>
            <a:ext cx="6787900" cy="360000"/>
          </a:xfrm>
          <a:prstGeom prst="rect">
            <a:avLst/>
          </a:prstGeom>
        </p:spPr>
        <p:txBody>
          <a:bodyPr vert="horz" lIns="0" tIns="0" rIns="0" bIns="0" rtlCol="0" anchor="t" anchorCtr="0">
            <a:noAutofit/>
          </a:bodyPr>
          <a:lstStyle>
            <a:lvl1pPr algn="ctr" defTabSz="685800" rtl="0" eaLnBrk="1" latinLnBrk="0" hangingPunct="1">
              <a:lnSpc>
                <a:spcPct val="100000"/>
              </a:lnSpc>
              <a:spcBef>
                <a:spcPct val="0"/>
              </a:spcBef>
              <a:buNone/>
              <a:defRPr sz="2400" b="1" kern="1200" baseline="0">
                <a:solidFill>
                  <a:schemeClr val="bg1"/>
                </a:solidFill>
                <a:latin typeface="+mj-lt"/>
                <a:ea typeface="+mj-ea"/>
                <a:cs typeface="+mj-cs"/>
              </a:defRPr>
            </a:lvl1pPr>
          </a:lstStyle>
          <a:p>
            <a:pPr algn="l"/>
            <a:r>
              <a:rPr lang="nl-BE" dirty="0">
                <a:solidFill>
                  <a:srgbClr val="B8D291"/>
                </a:solidFill>
              </a:rPr>
              <a:t>Duurzame campagne van 4 jaar (2021-2024)</a:t>
            </a:r>
            <a:br>
              <a:rPr lang="en-GB" dirty="0">
                <a:solidFill>
                  <a:srgbClr val="B8D291"/>
                </a:solidFill>
                <a:ea typeface="Tahoma" pitchFamily="34" charset="0"/>
                <a:cs typeface="Tahoma" pitchFamily="34" charset="0"/>
              </a:rPr>
            </a:br>
            <a:endParaRPr lang="nl-BE" dirty="0">
              <a:solidFill>
                <a:srgbClr val="B8D291"/>
              </a:solidFill>
            </a:endParaRPr>
          </a:p>
        </p:txBody>
      </p:sp>
      <p:pic>
        <p:nvPicPr>
          <p:cNvPr id="10" name="Afbeelding 9">
            <a:extLst>
              <a:ext uri="{FF2B5EF4-FFF2-40B4-BE49-F238E27FC236}">
                <a16:creationId xmlns:a16="http://schemas.microsoft.com/office/drawing/2014/main" id="{63B659B3-0817-EC1A-E69E-5F363BB4251A}"/>
              </a:ext>
            </a:extLst>
          </p:cNvPr>
          <p:cNvPicPr>
            <a:picLocks noChangeAspect="1"/>
          </p:cNvPicPr>
          <p:nvPr/>
        </p:nvPicPr>
        <p:blipFill>
          <a:blip r:embed="rId8"/>
          <a:stretch>
            <a:fillRect/>
          </a:stretch>
        </p:blipFill>
        <p:spPr>
          <a:xfrm>
            <a:off x="6104305" y="3310096"/>
            <a:ext cx="1997385" cy="1613646"/>
          </a:xfrm>
          <a:prstGeom prst="rect">
            <a:avLst/>
          </a:prstGeom>
        </p:spPr>
      </p:pic>
    </p:spTree>
    <p:custDataLst>
      <p:tags r:id="rId1"/>
    </p:custDataLst>
    <p:extLst>
      <p:ext uri="{BB962C8B-B14F-4D97-AF65-F5344CB8AC3E}">
        <p14:creationId xmlns:p14="http://schemas.microsoft.com/office/powerpoint/2010/main" val="279387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A047056-1EBE-4596-A6DC-EE11A5112EB1}"/>
              </a:ext>
            </a:extLst>
          </p:cNvPr>
          <p:cNvSpPr>
            <a:spLocks noGrp="1"/>
          </p:cNvSpPr>
          <p:nvPr>
            <p:ph type="body" sz="quarter" idx="13"/>
          </p:nvPr>
        </p:nvSpPr>
        <p:spPr>
          <a:xfrm>
            <a:off x="540000" y="1056173"/>
            <a:ext cx="8424068" cy="3468999"/>
          </a:xfrm>
        </p:spPr>
        <p:txBody>
          <a:bodyPr/>
          <a:lstStyle/>
          <a:p>
            <a:pPr lvl="1"/>
            <a:r>
              <a:rPr lang="nl-BE" sz="1800" dirty="0"/>
              <a:t>2023: Inzetten op STOP-principe en gezonde mobiliteit</a:t>
            </a:r>
          </a:p>
          <a:p>
            <a:pPr marL="792000" lvl="1" indent="0">
              <a:buNone/>
            </a:pPr>
            <a:endParaRPr lang="nl-BE" sz="1800" dirty="0"/>
          </a:p>
          <a:p>
            <a:pPr marL="792000" lvl="1" indent="0">
              <a:buNone/>
            </a:pPr>
            <a:endParaRPr lang="nl-BE" sz="1800" dirty="0"/>
          </a:p>
          <a:p>
            <a:pPr marL="792000" lvl="1" indent="0">
              <a:buNone/>
            </a:pPr>
            <a:endParaRPr lang="nl-BE" sz="1800" dirty="0"/>
          </a:p>
          <a:p>
            <a:pPr marL="792000" lvl="1" indent="0">
              <a:buNone/>
            </a:pPr>
            <a:endParaRPr lang="nl-BE" sz="1800" dirty="0"/>
          </a:p>
          <a:p>
            <a:pPr marL="792000" lvl="1" indent="0">
              <a:buNone/>
            </a:pPr>
            <a:endParaRPr lang="nl-BE" sz="1800" dirty="0"/>
          </a:p>
          <a:p>
            <a:pPr marL="792000" lvl="1" indent="0">
              <a:buNone/>
            </a:pPr>
            <a:endParaRPr lang="nl-BE" sz="1800" dirty="0"/>
          </a:p>
          <a:p>
            <a:pPr marL="792000" lvl="1" indent="0">
              <a:buNone/>
            </a:pPr>
            <a:endParaRPr lang="nl-BE" sz="1800" dirty="0"/>
          </a:p>
          <a:p>
            <a:pPr lvl="1"/>
            <a:endParaRPr lang="nl-BE" sz="1800" dirty="0"/>
          </a:p>
          <a:p>
            <a:pPr lvl="1"/>
            <a:r>
              <a:rPr lang="nl-BE" sz="1800" dirty="0">
                <a:highlight>
                  <a:srgbClr val="B8D291"/>
                </a:highlight>
              </a:rPr>
              <a:t>2024: Lokale beweegacties i.s.m. verenigingsleven</a:t>
            </a:r>
          </a:p>
        </p:txBody>
      </p:sp>
      <p:pic>
        <p:nvPicPr>
          <p:cNvPr id="10" name="Afbeelding 9">
            <a:extLst>
              <a:ext uri="{FF2B5EF4-FFF2-40B4-BE49-F238E27FC236}">
                <a16:creationId xmlns:a16="http://schemas.microsoft.com/office/drawing/2014/main" id="{C95C2B56-2C4D-4557-AF97-E2E6B0C140B1}"/>
              </a:ext>
            </a:extLst>
          </p:cNvPr>
          <p:cNvPicPr>
            <a:picLocks noChangeAspect="1"/>
          </p:cNvPicPr>
          <p:nvPr/>
        </p:nvPicPr>
        <p:blipFill>
          <a:blip r:embed="rId4"/>
          <a:stretch>
            <a:fillRect/>
          </a:stretch>
        </p:blipFill>
        <p:spPr>
          <a:xfrm>
            <a:off x="928511" y="1639226"/>
            <a:ext cx="1862945" cy="1518189"/>
          </a:xfrm>
          <a:prstGeom prst="rect">
            <a:avLst/>
          </a:prstGeom>
        </p:spPr>
      </p:pic>
      <p:pic>
        <p:nvPicPr>
          <p:cNvPr id="6" name="Afbeelding 5" descr="Afbeelding met tekst, boom, buiten, gras&#10;&#10;Automatisch gegenereerde beschrijving">
            <a:extLst>
              <a:ext uri="{FF2B5EF4-FFF2-40B4-BE49-F238E27FC236}">
                <a16:creationId xmlns:a16="http://schemas.microsoft.com/office/drawing/2014/main" id="{ED789B46-F05D-1A7E-69B1-CFA71A7818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8552" y="1546932"/>
            <a:ext cx="2444996" cy="2049635"/>
          </a:xfrm>
          <a:prstGeom prst="rect">
            <a:avLst/>
          </a:prstGeom>
        </p:spPr>
      </p:pic>
      <p:sp>
        <p:nvSpPr>
          <p:cNvPr id="3" name="Titel 1">
            <a:extLst>
              <a:ext uri="{FF2B5EF4-FFF2-40B4-BE49-F238E27FC236}">
                <a16:creationId xmlns:a16="http://schemas.microsoft.com/office/drawing/2014/main" id="{22A365D6-1B5B-7755-9992-4A9FA8A698D0}"/>
              </a:ext>
            </a:extLst>
          </p:cNvPr>
          <p:cNvSpPr txBox="1">
            <a:spLocks/>
          </p:cNvSpPr>
          <p:nvPr/>
        </p:nvSpPr>
        <p:spPr>
          <a:xfrm>
            <a:off x="540001" y="460800"/>
            <a:ext cx="6787900" cy="360000"/>
          </a:xfrm>
          <a:prstGeom prst="rect">
            <a:avLst/>
          </a:prstGeom>
        </p:spPr>
        <p:txBody>
          <a:bodyPr vert="horz" lIns="0" tIns="0" rIns="0" bIns="0" rtlCol="0" anchor="t" anchorCtr="0">
            <a:noAutofit/>
          </a:bodyPr>
          <a:lstStyle>
            <a:lvl1pPr algn="ctr" defTabSz="685800" rtl="0" eaLnBrk="1" latinLnBrk="0" hangingPunct="1">
              <a:lnSpc>
                <a:spcPct val="100000"/>
              </a:lnSpc>
              <a:spcBef>
                <a:spcPct val="0"/>
              </a:spcBef>
              <a:buNone/>
              <a:defRPr sz="2400" b="1" kern="1200" baseline="0">
                <a:solidFill>
                  <a:schemeClr val="bg1"/>
                </a:solidFill>
                <a:latin typeface="+mj-lt"/>
                <a:ea typeface="+mj-ea"/>
                <a:cs typeface="+mj-cs"/>
              </a:defRPr>
            </a:lvl1pPr>
          </a:lstStyle>
          <a:p>
            <a:pPr algn="l"/>
            <a:r>
              <a:rPr lang="nl-BE" dirty="0">
                <a:solidFill>
                  <a:srgbClr val="B8D291"/>
                </a:solidFill>
              </a:rPr>
              <a:t>Duurzame campagne van 4 jaar (2021-2024)</a:t>
            </a:r>
            <a:br>
              <a:rPr lang="en-GB" dirty="0">
                <a:solidFill>
                  <a:srgbClr val="B8D291"/>
                </a:solidFill>
                <a:ea typeface="Tahoma" pitchFamily="34" charset="0"/>
                <a:cs typeface="Tahoma" pitchFamily="34" charset="0"/>
              </a:rPr>
            </a:br>
            <a:endParaRPr lang="nl-BE" dirty="0">
              <a:solidFill>
                <a:srgbClr val="B8D291"/>
              </a:solidFill>
            </a:endParaRPr>
          </a:p>
        </p:txBody>
      </p:sp>
      <p:pic>
        <p:nvPicPr>
          <p:cNvPr id="8" name="Afbeelding 7">
            <a:extLst>
              <a:ext uri="{FF2B5EF4-FFF2-40B4-BE49-F238E27FC236}">
                <a16:creationId xmlns:a16="http://schemas.microsoft.com/office/drawing/2014/main" id="{0C682EA4-F062-F1E8-BED3-2FD3917AED52}"/>
              </a:ext>
            </a:extLst>
          </p:cNvPr>
          <p:cNvPicPr>
            <a:picLocks noChangeAspect="1"/>
          </p:cNvPicPr>
          <p:nvPr/>
        </p:nvPicPr>
        <p:blipFill>
          <a:blip r:embed="rId6"/>
          <a:stretch>
            <a:fillRect/>
          </a:stretch>
        </p:blipFill>
        <p:spPr>
          <a:xfrm>
            <a:off x="5663625" y="1639226"/>
            <a:ext cx="2574298" cy="1752651"/>
          </a:xfrm>
          <a:prstGeom prst="rect">
            <a:avLst/>
          </a:prstGeom>
        </p:spPr>
      </p:pic>
    </p:spTree>
    <p:custDataLst>
      <p:tags r:id="rId1"/>
    </p:custDataLst>
    <p:extLst>
      <p:ext uri="{BB962C8B-B14F-4D97-AF65-F5344CB8AC3E}">
        <p14:creationId xmlns:p14="http://schemas.microsoft.com/office/powerpoint/2010/main" val="8593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6281B-7E4C-433A-849C-401FD1AAAF82}"/>
              </a:ext>
            </a:extLst>
          </p:cNvPr>
          <p:cNvSpPr>
            <a:spLocks noGrp="1"/>
          </p:cNvSpPr>
          <p:nvPr>
            <p:ph type="title"/>
          </p:nvPr>
        </p:nvSpPr>
        <p:spPr>
          <a:xfrm>
            <a:off x="540000" y="460800"/>
            <a:ext cx="7994399" cy="360000"/>
          </a:xfrm>
        </p:spPr>
        <p:txBody>
          <a:bodyPr/>
          <a:lstStyle/>
          <a:p>
            <a:pPr algn="l"/>
            <a:r>
              <a:rPr lang="nl-BE" dirty="0">
                <a:solidFill>
                  <a:srgbClr val="B8D291"/>
                </a:solidFill>
              </a:rPr>
              <a:t>E-</a:t>
            </a:r>
            <a:r>
              <a:rPr lang="nl-BE" dirty="0" err="1">
                <a:solidFill>
                  <a:srgbClr val="B8D291"/>
                </a:solidFill>
              </a:rPr>
              <a:t>learning</a:t>
            </a:r>
            <a:endParaRPr lang="nl-BE" dirty="0">
              <a:solidFill>
                <a:srgbClr val="B8D291"/>
              </a:solidFill>
            </a:endParaRPr>
          </a:p>
        </p:txBody>
      </p:sp>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pic>
        <p:nvPicPr>
          <p:cNvPr id="7" name="Afbeelding 6">
            <a:extLst>
              <a:ext uri="{FF2B5EF4-FFF2-40B4-BE49-F238E27FC236}">
                <a16:creationId xmlns:a16="http://schemas.microsoft.com/office/drawing/2014/main" id="{777C7C7D-131A-83DD-97DE-7FEAE7BD5C56}"/>
              </a:ext>
            </a:extLst>
          </p:cNvPr>
          <p:cNvPicPr>
            <a:picLocks noChangeAspect="1"/>
          </p:cNvPicPr>
          <p:nvPr/>
        </p:nvPicPr>
        <p:blipFill>
          <a:blip r:embed="rId4"/>
          <a:stretch>
            <a:fillRect/>
          </a:stretch>
        </p:blipFill>
        <p:spPr>
          <a:xfrm>
            <a:off x="2597400" y="887209"/>
            <a:ext cx="5296823" cy="3692518"/>
          </a:xfrm>
          <a:prstGeom prst="rect">
            <a:avLst/>
          </a:prstGeom>
        </p:spPr>
      </p:pic>
    </p:spTree>
    <p:custDataLst>
      <p:tags r:id="rId1"/>
    </p:custDataLst>
    <p:extLst>
      <p:ext uri="{BB962C8B-B14F-4D97-AF65-F5344CB8AC3E}">
        <p14:creationId xmlns:p14="http://schemas.microsoft.com/office/powerpoint/2010/main" val="295673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BE" dirty="0">
                <a:solidFill>
                  <a:srgbClr val="B8D291"/>
                </a:solidFill>
              </a:rPr>
              <a:t>E-</a:t>
            </a:r>
            <a:r>
              <a:rPr lang="nl-BE" dirty="0" err="1">
                <a:solidFill>
                  <a:srgbClr val="B8D291"/>
                </a:solidFill>
              </a:rPr>
              <a:t>learning</a:t>
            </a:r>
            <a:endParaRPr lang="nl-BE" dirty="0"/>
          </a:p>
        </p:txBody>
      </p:sp>
      <p:sp>
        <p:nvSpPr>
          <p:cNvPr id="3" name="Text Placeholder 2"/>
          <p:cNvSpPr>
            <a:spLocks noGrp="1"/>
          </p:cNvSpPr>
          <p:nvPr>
            <p:ph type="body" sz="quarter" idx="13"/>
          </p:nvPr>
        </p:nvSpPr>
        <p:spPr>
          <a:xfrm>
            <a:off x="539750" y="1054799"/>
            <a:ext cx="8137525" cy="3506400"/>
          </a:xfrm>
        </p:spPr>
        <p:txBody>
          <a:bodyPr/>
          <a:lstStyle/>
          <a:p>
            <a:pPr indent="0">
              <a:buNone/>
            </a:pPr>
            <a:r>
              <a:rPr lang="nl-NL" sz="1800" b="0" i="0" dirty="0">
                <a:effectLst/>
              </a:rPr>
              <a:t>Deze e-</a:t>
            </a:r>
            <a:r>
              <a:rPr lang="nl-NL" sz="1800" b="0" i="0" dirty="0" err="1">
                <a:effectLst/>
              </a:rPr>
              <a:t>learning</a:t>
            </a:r>
            <a:r>
              <a:rPr lang="nl-NL" sz="1800" b="0" i="0" dirty="0">
                <a:effectLst/>
              </a:rPr>
              <a:t> licht de campagne toe en helpt lokale besturen om de campagne optimaal uit te rollen a.d.h.v. volgende thema’s:</a:t>
            </a:r>
          </a:p>
          <a:p>
            <a:pPr indent="0">
              <a:buNone/>
            </a:pPr>
            <a:endParaRPr lang="nl-NL" sz="1800" b="0" i="0" dirty="0">
              <a:effectLst/>
            </a:endParaRPr>
          </a:p>
          <a:p>
            <a:pPr marL="285750" indent="-285750">
              <a:buFont typeface="Arial" panose="020B0604020202020204" pitchFamily="34" charset="0"/>
              <a:buChar char="•"/>
            </a:pPr>
            <a:r>
              <a:rPr lang="nl-NL" b="0" i="0" dirty="0">
                <a:effectLst/>
              </a:rPr>
              <a:t>Inleiding campagne (deel 1)</a:t>
            </a:r>
          </a:p>
          <a:p>
            <a:pPr marL="285750" indent="-285750">
              <a:buFont typeface="Arial" panose="020B0604020202020204" pitchFamily="34" charset="0"/>
              <a:buChar char="•"/>
            </a:pPr>
            <a:r>
              <a:rPr lang="nl-NL" b="0" i="0" dirty="0">
                <a:effectLst/>
              </a:rPr>
              <a:t>Stappenplan op maat van de</a:t>
            </a:r>
            <a:br>
              <a:rPr lang="nl-NL" b="0" i="0" dirty="0">
                <a:effectLst/>
              </a:rPr>
            </a:br>
            <a:r>
              <a:rPr lang="nl-NL" b="0" i="0" dirty="0">
                <a:effectLst/>
              </a:rPr>
              <a:t>10.000-stappenacties (deel 2)</a:t>
            </a:r>
          </a:p>
          <a:p>
            <a:pPr marL="285750" indent="-285750">
              <a:buFont typeface="Arial" panose="020B0604020202020204" pitchFamily="34" charset="0"/>
              <a:buChar char="•"/>
            </a:pPr>
            <a:r>
              <a:rPr lang="nl-NL" b="0" i="0" dirty="0">
                <a:effectLst/>
              </a:rPr>
              <a:t>Intersectorale samenwerking (deel 3)</a:t>
            </a:r>
          </a:p>
          <a:p>
            <a:pPr marL="285750" indent="-285750">
              <a:buFont typeface="Arial" panose="020B0604020202020204" pitchFamily="34" charset="0"/>
              <a:buChar char="•"/>
            </a:pPr>
            <a:r>
              <a:rPr lang="nl-NL" b="0" i="0" dirty="0">
                <a:effectLst/>
              </a:rPr>
              <a:t>Burgerparticipatie (deel 4)</a:t>
            </a:r>
          </a:p>
          <a:p>
            <a:pPr indent="0">
              <a:buNone/>
            </a:pPr>
            <a:endParaRPr lang="nl-BE" sz="1800" dirty="0">
              <a:ea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35D623A9-CE33-49F8-AC42-2FF2CC6A629D}" type="datetime1">
              <a:rPr lang="nl-BE" smtClean="0"/>
              <a:t>11/01/2024</a:t>
            </a:fld>
            <a:endParaRPr lang="nl-BE" dirty="0"/>
          </a:p>
        </p:txBody>
      </p:sp>
      <p:sp>
        <p:nvSpPr>
          <p:cNvPr id="5" name="Text Placeholder 2">
            <a:extLst>
              <a:ext uri="{FF2B5EF4-FFF2-40B4-BE49-F238E27FC236}">
                <a16:creationId xmlns:a16="http://schemas.microsoft.com/office/drawing/2014/main" id="{B50E5CF4-4028-8501-01A6-9C8B5917DD76}"/>
              </a:ext>
            </a:extLst>
          </p:cNvPr>
          <p:cNvSpPr txBox="1">
            <a:spLocks/>
          </p:cNvSpPr>
          <p:nvPr/>
        </p:nvSpPr>
        <p:spPr>
          <a:xfrm>
            <a:off x="4895237" y="2335501"/>
            <a:ext cx="3708763" cy="3506400"/>
          </a:xfrm>
          <a:prstGeom prst="rect">
            <a:avLst/>
          </a:prstGeom>
        </p:spPr>
        <p:txBody>
          <a:bodyPr vert="horz" lIns="0" tIns="0" rIns="0" bIns="0" rtlCol="0">
            <a:noAutofit/>
          </a:bodyPr>
          <a:lstStyle>
            <a:lvl1pPr marL="0" indent="-360000" algn="l" defTabSz="685800" rtl="0" eaLnBrk="1" latinLnBrk="0" hangingPunct="1">
              <a:lnSpc>
                <a:spcPct val="100000"/>
              </a:lnSpc>
              <a:spcBef>
                <a:spcPts val="0"/>
              </a:spcBef>
              <a:spcAft>
                <a:spcPts val="1800"/>
              </a:spcAft>
              <a:buClr>
                <a:schemeClr val="bg1"/>
              </a:buClr>
              <a:buSzPct val="112000"/>
              <a:buFont typeface="+mj-lt"/>
              <a:buAutoNum type="arabicPeriod"/>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marL="285750" indent="-285750">
              <a:buFont typeface="Arial" panose="020B0604020202020204" pitchFamily="34" charset="0"/>
              <a:buChar char="•"/>
            </a:pPr>
            <a:r>
              <a:rPr lang="nl-NL" dirty="0"/>
              <a:t>Bereiken van kwetsbare groepen (deel 5)</a:t>
            </a:r>
          </a:p>
          <a:p>
            <a:pPr marL="285750" indent="-285750">
              <a:buFont typeface="Arial" panose="020B0604020202020204" pitchFamily="34" charset="0"/>
              <a:buChar char="•"/>
            </a:pPr>
            <a:r>
              <a:rPr lang="nl-NL" dirty="0"/>
              <a:t>Promotie via lokale communicatie (deel 6)</a:t>
            </a:r>
          </a:p>
          <a:p>
            <a:pPr marL="285750" indent="-285750">
              <a:buFont typeface="Arial" panose="020B0604020202020204" pitchFamily="34" charset="0"/>
              <a:buChar char="•"/>
            </a:pPr>
            <a:r>
              <a:rPr lang="nl-NL" dirty="0"/>
              <a:t>Duurzaamheid  (deel 7)</a:t>
            </a:r>
          </a:p>
          <a:p>
            <a:pPr marL="285750" indent="-285750">
              <a:buFont typeface="Arial" panose="020B0604020202020204" pitchFamily="34" charset="0"/>
              <a:buChar char="•"/>
            </a:pPr>
            <a:r>
              <a:rPr lang="nl-NL" dirty="0"/>
              <a:t>Conclusie (deel 8)</a:t>
            </a:r>
          </a:p>
          <a:p>
            <a:pPr marL="285750" indent="-285750">
              <a:buFont typeface="Arial" panose="020B0604020202020204" pitchFamily="34" charset="0"/>
              <a:buChar char="•"/>
            </a:pPr>
            <a:endParaRPr lang="nl-BE" sz="1800" dirty="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47302413"/>
      </p:ext>
    </p:extLst>
  </p:cSld>
  <p:clrMapOvr>
    <a:masterClrMapping/>
  </p:clrMapOvr>
  <mc:AlternateContent xmlns:mc="http://schemas.openxmlformats.org/markup-compatibility/2006" xmlns:p14="http://schemas.microsoft.com/office/powerpoint/2010/main">
    <mc:Choice Requires="p14">
      <p:transition spd="slow" p14:dur="2000" advTm="151533"/>
    </mc:Choice>
    <mc:Fallback xmlns="">
      <p:transition spd="slow" advTm="1515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6FFF785-0A67-43E5-824D-4C7FB9138EFE}"/>
              </a:ext>
            </a:extLst>
          </p:cNvPr>
          <p:cNvSpPr>
            <a:spLocks noGrp="1"/>
          </p:cNvSpPr>
          <p:nvPr>
            <p:ph type="body" sz="quarter" idx="11"/>
          </p:nvPr>
        </p:nvSpPr>
        <p:spPr>
          <a:xfrm>
            <a:off x="792162" y="1201515"/>
            <a:ext cx="7559675" cy="651471"/>
          </a:xfrm>
        </p:spPr>
        <p:txBody>
          <a:bodyPr/>
          <a:lstStyle/>
          <a:p>
            <a:r>
              <a:rPr lang="nl-BE" sz="4000" dirty="0">
                <a:solidFill>
                  <a:schemeClr val="bg1"/>
                </a:solidFill>
              </a:rPr>
              <a:t>2024:</a:t>
            </a:r>
            <a:br>
              <a:rPr lang="nl-BE" sz="4000" dirty="0">
                <a:solidFill>
                  <a:schemeClr val="bg1"/>
                </a:solidFill>
              </a:rPr>
            </a:br>
            <a:r>
              <a:rPr lang="nl-BE" sz="4000" dirty="0">
                <a:solidFill>
                  <a:schemeClr val="bg1"/>
                </a:solidFill>
              </a:rPr>
              <a:t>Lokale beweegacties i.s.m. verenigingsleven</a:t>
            </a:r>
          </a:p>
        </p:txBody>
      </p:sp>
    </p:spTree>
    <p:extLst>
      <p:ext uri="{BB962C8B-B14F-4D97-AF65-F5344CB8AC3E}">
        <p14:creationId xmlns:p14="http://schemas.microsoft.com/office/powerpoint/2010/main" val="202836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7B099A0-578F-4226-9923-AFC18B0995D1}"/>
              </a:ext>
            </a:extLst>
          </p:cNvPr>
          <p:cNvSpPr>
            <a:spLocks noGrp="1"/>
          </p:cNvSpPr>
          <p:nvPr>
            <p:ph type="dt" sz="half" idx="10"/>
          </p:nvPr>
        </p:nvSpPr>
        <p:spPr/>
        <p:txBody>
          <a:bodyPr/>
          <a:lstStyle/>
          <a:p>
            <a:fld id="{A6A440F9-096D-4BE8-820E-C5E10E2F52C9}" type="datetime1">
              <a:rPr lang="nl-BE" smtClean="0"/>
              <a:t>11/01/2024</a:t>
            </a:fld>
            <a:endParaRPr lang="nl-BE"/>
          </a:p>
        </p:txBody>
      </p:sp>
      <p:sp>
        <p:nvSpPr>
          <p:cNvPr id="6" name="Titel 5">
            <a:extLst>
              <a:ext uri="{FF2B5EF4-FFF2-40B4-BE49-F238E27FC236}">
                <a16:creationId xmlns:a16="http://schemas.microsoft.com/office/drawing/2014/main" id="{1395FD49-F9AB-CFEE-E56D-DC53AFD1CB20}"/>
              </a:ext>
            </a:extLst>
          </p:cNvPr>
          <p:cNvSpPr>
            <a:spLocks noGrp="1"/>
          </p:cNvSpPr>
          <p:nvPr>
            <p:ph type="title"/>
          </p:nvPr>
        </p:nvSpPr>
        <p:spPr>
          <a:xfrm>
            <a:off x="667933" y="1135227"/>
            <a:ext cx="7988133" cy="3196483"/>
          </a:xfrm>
        </p:spPr>
        <p:txBody>
          <a:bodyPr/>
          <a:lstStyle/>
          <a:p>
            <a:pPr algn="l"/>
            <a:r>
              <a:rPr lang="nl-BE" b="1" dirty="0">
                <a:solidFill>
                  <a:srgbClr val="B8D291"/>
                </a:solidFill>
                <a:effectLst/>
                <a:ea typeface="Calibri" panose="020F0502020204030204" pitchFamily="34" charset="0"/>
                <a:cs typeface="Times New Roman" panose="02020603050405020304" pitchFamily="18" charset="0"/>
              </a:rPr>
              <a:t>1. Elke beweegactie telt!</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2. Elke vereniging telt!</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3. Actiefiches en inspiratie</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4. Beweegacties registreren</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5. Elke beweegactie telt: timing</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6. Piekactie: Vlaamse stappenclash tussen</a:t>
            </a:r>
            <a:br>
              <a:rPr lang="nl-BE" b="1" dirty="0">
                <a:solidFill>
                  <a:srgbClr val="B8D291"/>
                </a:solidFill>
                <a:effectLst/>
                <a:ea typeface="Calibri" panose="020F0502020204030204" pitchFamily="34" charset="0"/>
                <a:cs typeface="Times New Roman" panose="02020603050405020304" pitchFamily="18" charset="0"/>
              </a:rPr>
            </a:br>
            <a:r>
              <a:rPr lang="nl-BE" b="1" dirty="0">
                <a:solidFill>
                  <a:srgbClr val="B8D291"/>
                </a:solidFill>
                <a:effectLst/>
                <a:ea typeface="Calibri" panose="020F0502020204030204" pitchFamily="34" charset="0"/>
                <a:cs typeface="Times New Roman" panose="02020603050405020304" pitchFamily="18" charset="0"/>
              </a:rPr>
              <a:t> steden en gemeenten</a:t>
            </a:r>
            <a:br>
              <a:rPr lang="nl-BE" b="1" dirty="0">
                <a:solidFill>
                  <a:srgbClr val="B8D291"/>
                </a:solidFill>
                <a:effectLst/>
                <a:ea typeface="Calibri" panose="020F0502020204030204" pitchFamily="34" charset="0"/>
                <a:cs typeface="Times New Roman" panose="02020603050405020304" pitchFamily="18" charset="0"/>
              </a:rPr>
            </a:br>
            <a:br>
              <a:rPr lang="nl-BE" b="1" dirty="0">
                <a:solidFill>
                  <a:srgbClr val="B8D291"/>
                </a:solidFill>
                <a:effectLst/>
                <a:ea typeface="Calibri" panose="020F0502020204030204" pitchFamily="34" charset="0"/>
                <a:cs typeface="Times New Roman" panose="02020603050405020304" pitchFamily="18" charset="0"/>
              </a:rPr>
            </a:br>
            <a:endParaRPr lang="nl-BE" dirty="0">
              <a:solidFill>
                <a:srgbClr val="B8D291"/>
              </a:solidFill>
            </a:endParaRPr>
          </a:p>
        </p:txBody>
      </p:sp>
      <p:sp>
        <p:nvSpPr>
          <p:cNvPr id="9" name="Title 1">
            <a:extLst>
              <a:ext uri="{FF2B5EF4-FFF2-40B4-BE49-F238E27FC236}">
                <a16:creationId xmlns:a16="http://schemas.microsoft.com/office/drawing/2014/main" id="{2669BDDB-99FD-9F0E-0783-C589336543B1}"/>
              </a:ext>
            </a:extLst>
          </p:cNvPr>
          <p:cNvSpPr txBox="1">
            <a:spLocks/>
          </p:cNvSpPr>
          <p:nvPr/>
        </p:nvSpPr>
        <p:spPr>
          <a:xfrm>
            <a:off x="540000" y="460800"/>
            <a:ext cx="8244000" cy="360000"/>
          </a:xfrm>
          <a:prstGeom prst="rect">
            <a:avLst/>
          </a:prstGeom>
        </p:spPr>
        <p:txBody>
          <a:bodyPr vert="horz" lIns="0" tIns="0" rIns="0" bIns="0" rtlCol="0" anchor="t" anchorCtr="0">
            <a:noAutofit/>
          </a:bodyPr>
          <a:lstStyle>
            <a:lvl1pPr algn="ctr" defTabSz="685800" rtl="0" eaLnBrk="1" latinLnBrk="0" hangingPunct="1">
              <a:lnSpc>
                <a:spcPct val="100000"/>
              </a:lnSpc>
              <a:spcBef>
                <a:spcPct val="0"/>
              </a:spcBef>
              <a:buNone/>
              <a:defRPr sz="2400" b="1" kern="1200" baseline="0">
                <a:solidFill>
                  <a:schemeClr val="bg1"/>
                </a:solidFill>
                <a:latin typeface="+mj-lt"/>
                <a:ea typeface="+mj-ea"/>
                <a:cs typeface="+mj-cs"/>
              </a:defRPr>
            </a:lvl1pPr>
          </a:lstStyle>
          <a:p>
            <a:pPr algn="l"/>
            <a:r>
              <a:rPr lang="nl-BE" dirty="0">
                <a:solidFill>
                  <a:srgbClr val="B8D291"/>
                </a:solidFill>
              </a:rPr>
              <a:t>Overzicht</a:t>
            </a:r>
            <a:endParaRPr lang="nl-BE" dirty="0"/>
          </a:p>
        </p:txBody>
      </p:sp>
    </p:spTree>
    <p:custDataLst>
      <p:tags r:id="rId1"/>
    </p:custDataLst>
    <p:extLst>
      <p:ext uri="{BB962C8B-B14F-4D97-AF65-F5344CB8AC3E}">
        <p14:creationId xmlns:p14="http://schemas.microsoft.com/office/powerpoint/2010/main" val="1768520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slides">
  <a:themeElements>
    <a:clrScheme name="Aangepast 2">
      <a:dk1>
        <a:srgbClr val="F7AC4B"/>
      </a:dk1>
      <a:lt1>
        <a:srgbClr val="2C2A29"/>
      </a:lt1>
      <a:dk2>
        <a:srgbClr val="B9CDD3"/>
      </a:dk2>
      <a:lt2>
        <a:srgbClr val="FFFFFF"/>
      </a:lt2>
      <a:accent1>
        <a:srgbClr val="F08AA9"/>
      </a:accent1>
      <a:accent2>
        <a:srgbClr val="E1CA9B"/>
      </a:accent2>
      <a:accent3>
        <a:srgbClr val="B9CDD4"/>
      </a:accent3>
      <a:accent4>
        <a:srgbClr val="6E8944"/>
      </a:accent4>
      <a:accent5>
        <a:srgbClr val="B8D291"/>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5826C712-A549-494F-924F-2C2D6F38AD0E}"/>
    </a:ext>
  </a:extLst>
</a:theme>
</file>

<file path=ppt/theme/theme2.xml><?xml version="1.0" encoding="utf-8"?>
<a:theme xmlns:a="http://schemas.openxmlformats.org/drawingml/2006/main" name="Hoofdstuk slides">
  <a:themeElements>
    <a:clrScheme name="Aangepast 1">
      <a:dk1>
        <a:srgbClr val="B9CDD3"/>
      </a:dk1>
      <a:lt1>
        <a:srgbClr val="2C2A29"/>
      </a:lt1>
      <a:dk2>
        <a:srgbClr val="B9CDD3"/>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2D7F828A-C275-48A4-B0E4-4ECE664191CA}"/>
    </a:ext>
  </a:extLst>
</a:theme>
</file>

<file path=ppt/theme/theme3.xml><?xml version="1.0" encoding="utf-8"?>
<a:theme xmlns:a="http://schemas.openxmlformats.org/drawingml/2006/main" name="Eind slides">
  <a:themeElements>
    <a:clrScheme name="Aangepast 1">
      <a:dk1>
        <a:srgbClr val="B9CDD3"/>
      </a:dk1>
      <a:lt1>
        <a:srgbClr val="2C2A29"/>
      </a:lt1>
      <a:dk2>
        <a:srgbClr val="B9CDD3"/>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9024D21E-44C2-42D9-8431-175A15C6168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6C867B5B09B942B3B60213959C8E81" ma:contentTypeVersion="22" ma:contentTypeDescription="Een nieuw document maken." ma:contentTypeScope="" ma:versionID="7d2d9a13633ce4c2f50198934ed5cce9">
  <xsd:schema xmlns:xsd="http://www.w3.org/2001/XMLSchema" xmlns:xs="http://www.w3.org/2001/XMLSchema" xmlns:p="http://schemas.microsoft.com/office/2006/metadata/properties" xmlns:ns2="09cf0d32-e20d-43b8-89ab-f454ef3dd1ba" xmlns:ns3="27c3a557-c68f-40cf-9d20-44d089e87109" targetNamespace="http://schemas.microsoft.com/office/2006/metadata/properties" ma:root="true" ma:fieldsID="817c57001187017f17b8d78cf03ba457" ns2:_="" ns3:_="">
    <xsd:import namespace="09cf0d32-e20d-43b8-89ab-f454ef3dd1ba"/>
    <xsd:import namespace="27c3a557-c68f-40cf-9d20-44d089e871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f0d32-e20d-43b8-89ab-f454ef3dd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89c4268-854a-4b50-bbef-814b08314a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c3a557-c68f-40cf-9d20-44d089e8710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6145125-3efa-47b1-86bb-ce864139b6f3}" ma:internalName="TaxCatchAll" ma:showField="CatchAllData" ma:web="27c3a557-c68f-40cf-9d20-44d089e8710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7c3a557-c68f-40cf-9d20-44d089e87109">
      <UserInfo>
        <DisplayName>Luc Lipkens</DisplayName>
        <AccountId>684</AccountId>
        <AccountType/>
      </UserInfo>
      <UserInfo>
        <DisplayName>Sanne Henderyckx</DisplayName>
        <AccountId>2646</AccountId>
        <AccountType/>
      </UserInfo>
      <UserInfo>
        <DisplayName>Eline Cornelissen</DisplayName>
        <AccountId>4352</AccountId>
        <AccountType/>
      </UserInfo>
      <UserInfo>
        <DisplayName>Sarah Dries</DisplayName>
        <AccountId>6561</AccountId>
        <AccountType/>
      </UserInfo>
    </SharedWithUsers>
    <TaxCatchAll xmlns="27c3a557-c68f-40cf-9d20-44d089e87109">
      <Value>5</Value>
      <Value>4</Value>
      <Value>3</Value>
    </TaxCatchAll>
    <lcf76f155ced4ddcb4097134ff3c332f xmlns="09cf0d32-e20d-43b8-89ab-f454ef3dd1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4B7200-6744-41BD-BA0E-719C324F5622}">
  <ds:schemaRefs>
    <ds:schemaRef ds:uri="http://schemas.microsoft.com/sharepoint/v3/contenttype/forms"/>
  </ds:schemaRefs>
</ds:datastoreItem>
</file>

<file path=customXml/itemProps2.xml><?xml version="1.0" encoding="utf-8"?>
<ds:datastoreItem xmlns:ds="http://schemas.openxmlformats.org/officeDocument/2006/customXml" ds:itemID="{045253C4-9B29-45E2-B37B-CE583F28E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f0d32-e20d-43b8-89ab-f454ef3dd1ba"/>
    <ds:schemaRef ds:uri="27c3a557-c68f-40cf-9d20-44d089e871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536C8D-5449-4DD7-B0F5-065F35F2735F}">
  <ds:schemaRefs>
    <ds:schemaRef ds:uri="http://purl.org/dc/terms/"/>
    <ds:schemaRef ds:uri="http://schemas.microsoft.com/office/2006/metadata/properties"/>
    <ds:schemaRef ds:uri="85fde827-19b6-410c-b4a0-77531caef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f955de09-bcfa-41b3-a146-8566b54742ff"/>
    <ds:schemaRef ds:uri="http://www.w3.org/XML/1998/namespace"/>
    <ds:schemaRef ds:uri="http://purl.org/dc/dcmitype/"/>
    <ds:schemaRef ds:uri="27c3a557-c68f-40cf-9d20-44d089e87109"/>
    <ds:schemaRef ds:uri="09cf0d32-e20d-43b8-89ab-f454ef3dd1ba"/>
  </ds:schemaRefs>
</ds:datastoreItem>
</file>

<file path=docProps/app.xml><?xml version="1.0" encoding="utf-8"?>
<Properties xmlns="http://schemas.openxmlformats.org/officeDocument/2006/extended-properties" xmlns:vt="http://schemas.openxmlformats.org/officeDocument/2006/docPropsVTypes">
  <TotalTime>507</TotalTime>
  <Words>3611</Words>
  <Application>Microsoft Office PowerPoint</Application>
  <PresentationFormat>Diavoorstelling (16:9)</PresentationFormat>
  <Paragraphs>372</Paragraphs>
  <Slides>30</Slides>
  <Notes>28</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30</vt:i4>
      </vt:variant>
    </vt:vector>
  </HeadingPairs>
  <TitlesOfParts>
    <vt:vector size="40" baseType="lpstr">
      <vt:lpstr>Arial</vt:lpstr>
      <vt:lpstr>Calibri</vt:lpstr>
      <vt:lpstr>Courier New</vt:lpstr>
      <vt:lpstr>Gezond Leven</vt:lpstr>
      <vt:lpstr>Lucida Sans Unicode</vt:lpstr>
      <vt:lpstr>Symbol</vt:lpstr>
      <vt:lpstr>Wingdings</vt:lpstr>
      <vt:lpstr>Cover slides</vt:lpstr>
      <vt:lpstr>Hoofdstuk slides</vt:lpstr>
      <vt:lpstr>Eind slides</vt:lpstr>
      <vt:lpstr>ELKE STAP TELT !</vt:lpstr>
      <vt:lpstr>PowerPoint-presentatie</vt:lpstr>
      <vt:lpstr>Duurzame campagne van 4 jaar (2021-2024) </vt:lpstr>
      <vt:lpstr>PowerPoint-presentatie</vt:lpstr>
      <vt:lpstr>PowerPoint-presentatie</vt:lpstr>
      <vt:lpstr>E-learning</vt:lpstr>
      <vt:lpstr>E-learning</vt:lpstr>
      <vt:lpstr>PowerPoint-presentatie</vt:lpstr>
      <vt:lpstr>1. Elke beweegactie telt! 2. Elke vereniging telt! 3. Actiefiches en inspiratie 4. Beweegacties registreren 5. Elke beweegactie telt: timing 6. Piekactie: Vlaamse stappenclash tussen  steden en gemeenten  </vt:lpstr>
      <vt:lpstr>1. Elke beweegactie telt! </vt:lpstr>
      <vt:lpstr>2. Elke vereniging telt!</vt:lpstr>
      <vt:lpstr>3. Actiefiches en inspiratie</vt:lpstr>
      <vt:lpstr>3. Actiefiches en inspiratie</vt:lpstr>
      <vt:lpstr>4. Beweegacties registreren</vt:lpstr>
      <vt:lpstr>4. Beweegacties registreren</vt:lpstr>
      <vt:lpstr>5. Elke beweegactie telt: timing</vt:lpstr>
      <vt:lpstr>6. Piekactie: Vlaamse stappenclash tussen  steden en gemeenten</vt:lpstr>
      <vt:lpstr>6. Piekactie: Vlaamse stappenclash tussen  steden en gemeenten</vt:lpstr>
      <vt:lpstr>6. Piekactie: Vlaamse stappenclash tussen  steden en gemeenten</vt:lpstr>
      <vt:lpstr>6. Piekactie: Vlaamse stappenclash tussen  steden en gemeenten</vt:lpstr>
      <vt:lpstr>6. Piekactie: Vlaamse stappenclash tussen  steden en gemeenten</vt:lpstr>
      <vt:lpstr>6. Piekactie: Vlaamse stappenclash tussen   steden en gemeenten</vt:lpstr>
      <vt:lpstr>6. Piekactie: Vlaamse stappenclash tussen   steden en gemeenten</vt:lpstr>
      <vt:lpstr>PowerPoint-presentatie</vt:lpstr>
      <vt:lpstr>Oorkonde</vt:lpstr>
      <vt:lpstr>PowerPoint-presentatie</vt:lpstr>
      <vt:lpstr>Hoe pakken we de focus van 2024 aan als lokaal bestuur?</vt:lpstr>
      <vt:lpstr>Bestellingen webwinkel 10.000 stappen</vt:lpstr>
      <vt:lpstr>Logo Antwerpen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ELKE STAP TELT !</dc:title>
  <dc:creator>Annelies Vandenberghe</dc:creator>
  <cp:lastModifiedBy>Jolien Bernaerts</cp:lastModifiedBy>
  <cp:revision>76</cp:revision>
  <dcterms:created xsi:type="dcterms:W3CDTF">2020-10-08T12:23:17Z</dcterms:created>
  <dcterms:modified xsi:type="dcterms:W3CDTF">2024-01-11T09:38:24Z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0x010100896C867B5B09B942B3B60213959C8E81</vt:lpwstr>
  </property>
</Properties>
</file>